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9"/>
  </p:notesMasterIdLst>
  <p:sldIdLst>
    <p:sldId id="256" r:id="rId2"/>
    <p:sldId id="258" r:id="rId3"/>
    <p:sldId id="257" r:id="rId4"/>
    <p:sldId id="279" r:id="rId5"/>
    <p:sldId id="288" r:id="rId6"/>
    <p:sldId id="280" r:id="rId7"/>
    <p:sldId id="259" r:id="rId8"/>
    <p:sldId id="260" r:id="rId9"/>
    <p:sldId id="261" r:id="rId10"/>
    <p:sldId id="262" r:id="rId11"/>
    <p:sldId id="263" r:id="rId12"/>
    <p:sldId id="264" r:id="rId13"/>
    <p:sldId id="270" r:id="rId14"/>
    <p:sldId id="265" r:id="rId15"/>
    <p:sldId id="266" r:id="rId16"/>
    <p:sldId id="267" r:id="rId17"/>
    <p:sldId id="268" r:id="rId18"/>
    <p:sldId id="269" r:id="rId19"/>
    <p:sldId id="271" r:id="rId20"/>
    <p:sldId id="298" r:id="rId21"/>
    <p:sldId id="274" r:id="rId22"/>
    <p:sldId id="281" r:id="rId23"/>
    <p:sldId id="282" r:id="rId24"/>
    <p:sldId id="299" r:id="rId25"/>
    <p:sldId id="286" r:id="rId26"/>
    <p:sldId id="287" r:id="rId27"/>
    <p:sldId id="283" r:id="rId28"/>
    <p:sldId id="297" r:id="rId29"/>
    <p:sldId id="294" r:id="rId30"/>
    <p:sldId id="289" r:id="rId31"/>
    <p:sldId id="293" r:id="rId32"/>
    <p:sldId id="290" r:id="rId33"/>
    <p:sldId id="300" r:id="rId34"/>
    <p:sldId id="302" r:id="rId35"/>
    <p:sldId id="301" r:id="rId36"/>
    <p:sldId id="292" r:id="rId37"/>
    <p:sldId id="296" r:id="rId38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5F"/>
    <a:srgbClr val="008676"/>
    <a:srgbClr val="74A89C"/>
    <a:srgbClr val="33CC33"/>
    <a:srgbClr val="99CC00"/>
    <a:srgbClr val="008071"/>
    <a:srgbClr val="008080"/>
    <a:srgbClr val="6AA2A2"/>
    <a:srgbClr val="038BB5"/>
    <a:srgbClr val="0072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50" d="100"/>
          <a:sy n="150" d="100"/>
        </p:scale>
        <p:origin x="114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A5A0C4-127A-45A0-A294-D67FD5DA63C2}" type="datetimeFigureOut">
              <a:rPr lang="ko-KR" altLang="en-US" smtClean="0"/>
              <a:t>2019-01-17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0444F9-1DF0-411A-9B10-EC245C5374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764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smtClean="0"/>
              <a:t>검색</a:t>
            </a:r>
            <a:endParaRPr lang="en-US" altLang="ko-KR" dirty="0" smtClean="0"/>
          </a:p>
          <a:p>
            <a:pPr marL="228600" indent="-228600">
              <a:buAutoNum type="arabicPeriod"/>
            </a:pPr>
            <a:r>
              <a:rPr lang="ko-KR" altLang="en-US" dirty="0" smtClean="0"/>
              <a:t>학생등록 </a:t>
            </a:r>
            <a:endParaRPr lang="en-US" altLang="ko-KR" dirty="0" smtClean="0"/>
          </a:p>
          <a:p>
            <a:pPr marL="685800" lvl="1" indent="-228600">
              <a:buAutoNum type="arabicPeriod"/>
            </a:pPr>
            <a:r>
              <a:rPr lang="ko-KR" altLang="en-US" dirty="0" smtClean="0"/>
              <a:t>정보누락</a:t>
            </a:r>
            <a:endParaRPr lang="en-US" altLang="ko-KR" dirty="0" smtClean="0"/>
          </a:p>
          <a:p>
            <a:pPr marL="685800" lvl="1" indent="-228600">
              <a:buAutoNum type="arabicPeriod"/>
            </a:pPr>
            <a:r>
              <a:rPr lang="ko-KR" altLang="en-US" dirty="0" smtClean="0"/>
              <a:t>등록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444F9-1DF0-411A-9B10-EC245C5374E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870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smtClean="0"/>
              <a:t>검색</a:t>
            </a:r>
            <a:endParaRPr lang="en-US" altLang="ko-KR" dirty="0" smtClean="0"/>
          </a:p>
          <a:p>
            <a:pPr marL="228600" indent="-228600">
              <a:buAutoNum type="arabicPeriod"/>
            </a:pPr>
            <a:r>
              <a:rPr lang="ko-KR" altLang="en-US" dirty="0" smtClean="0"/>
              <a:t>학생등록 </a:t>
            </a:r>
            <a:endParaRPr lang="en-US" altLang="ko-KR" dirty="0" smtClean="0"/>
          </a:p>
          <a:p>
            <a:pPr marL="685800" lvl="1" indent="-228600">
              <a:buAutoNum type="arabicPeriod"/>
            </a:pPr>
            <a:r>
              <a:rPr lang="ko-KR" altLang="en-US" dirty="0" smtClean="0"/>
              <a:t>정보누락</a:t>
            </a:r>
            <a:endParaRPr lang="en-US" altLang="ko-KR" dirty="0" smtClean="0"/>
          </a:p>
          <a:p>
            <a:pPr marL="685800" lvl="1" indent="-228600">
              <a:buAutoNum type="arabicPeriod"/>
            </a:pPr>
            <a:r>
              <a:rPr lang="ko-KR" altLang="en-US" dirty="0" smtClean="0"/>
              <a:t>등록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444F9-1DF0-411A-9B10-EC245C5374E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870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231D0-41CD-4A12-8C5F-F4E7F43EA0F0}" type="datetimeFigureOut">
              <a:rPr lang="ko-KR" altLang="en-US" smtClean="0"/>
              <a:t>2019-01-17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2A0B-7DFC-4383-8205-00FABBF30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73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231D0-41CD-4A12-8C5F-F4E7F43EA0F0}" type="datetimeFigureOut">
              <a:rPr lang="ko-KR" altLang="en-US" smtClean="0"/>
              <a:t>2019-01-17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2A0B-7DFC-4383-8205-00FABBF30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861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231D0-41CD-4A12-8C5F-F4E7F43EA0F0}" type="datetimeFigureOut">
              <a:rPr lang="ko-KR" altLang="en-US" smtClean="0"/>
              <a:t>2019-01-17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2A0B-7DFC-4383-8205-00FABBF30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943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231D0-41CD-4A12-8C5F-F4E7F43EA0F0}" type="datetimeFigureOut">
              <a:rPr lang="ko-KR" altLang="en-US" smtClean="0"/>
              <a:t>2019-01-17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2A0B-7DFC-4383-8205-00FABBF30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059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231D0-41CD-4A12-8C5F-F4E7F43EA0F0}" type="datetimeFigureOut">
              <a:rPr lang="ko-KR" altLang="en-US" smtClean="0"/>
              <a:t>2019-01-17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2A0B-7DFC-4383-8205-00FABBF30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050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231D0-41CD-4A12-8C5F-F4E7F43EA0F0}" type="datetimeFigureOut">
              <a:rPr lang="ko-KR" altLang="en-US" smtClean="0"/>
              <a:t>2019-01-17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2A0B-7DFC-4383-8205-00FABBF30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531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231D0-41CD-4A12-8C5F-F4E7F43EA0F0}" type="datetimeFigureOut">
              <a:rPr lang="ko-KR" altLang="en-US" smtClean="0"/>
              <a:t>2019-01-17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2A0B-7DFC-4383-8205-00FABBF30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448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231D0-41CD-4A12-8C5F-F4E7F43EA0F0}" type="datetimeFigureOut">
              <a:rPr lang="ko-KR" altLang="en-US" smtClean="0"/>
              <a:t>2019-01-17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2A0B-7DFC-4383-8205-00FABBF30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489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231D0-41CD-4A12-8C5F-F4E7F43EA0F0}" type="datetimeFigureOut">
              <a:rPr lang="ko-KR" altLang="en-US" smtClean="0"/>
              <a:t>2019-01-17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2A0B-7DFC-4383-8205-00FABBF30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524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231D0-41CD-4A12-8C5F-F4E7F43EA0F0}" type="datetimeFigureOut">
              <a:rPr lang="ko-KR" altLang="en-US" smtClean="0"/>
              <a:t>2019-01-17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2A0B-7DFC-4383-8205-00FABBF30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927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231D0-41CD-4A12-8C5F-F4E7F43EA0F0}" type="datetimeFigureOut">
              <a:rPr lang="ko-KR" altLang="en-US" smtClean="0"/>
              <a:t>2019-01-17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2A0B-7DFC-4383-8205-00FABBF30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341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231D0-41CD-4A12-8C5F-F4E7F43EA0F0}" type="datetimeFigureOut">
              <a:rPr lang="ko-KR" altLang="en-US" smtClean="0"/>
              <a:t>2019-01-17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32A0B-7DFC-4383-8205-00FABBF30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478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9.png"/><Relationship Id="rId5" Type="http://schemas.openxmlformats.org/officeDocument/2006/relationships/image" Target="../media/image5.png"/><Relationship Id="rId10" Type="http://schemas.openxmlformats.org/officeDocument/2006/relationships/image" Target="../media/image28.png"/><Relationship Id="rId4" Type="http://schemas.openxmlformats.org/officeDocument/2006/relationships/image" Target="../media/image4.png"/><Relationship Id="rId9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3.png"/><Relationship Id="rId4" Type="http://schemas.openxmlformats.org/officeDocument/2006/relationships/image" Target="../media/image4.png"/><Relationship Id="rId9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6.png"/><Relationship Id="rId4" Type="http://schemas.openxmlformats.org/officeDocument/2006/relationships/image" Target="../media/image4.png"/><Relationship Id="rId9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.png"/><Relationship Id="rId7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46.png"/><Relationship Id="rId5" Type="http://schemas.openxmlformats.org/officeDocument/2006/relationships/image" Target="../media/image6.png"/><Relationship Id="rId10" Type="http://schemas.openxmlformats.org/officeDocument/2006/relationships/image" Target="../media/image29.png"/><Relationship Id="rId4" Type="http://schemas.openxmlformats.org/officeDocument/2006/relationships/image" Target="../media/image5.png"/><Relationship Id="rId9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50.png"/><Relationship Id="rId4" Type="http://schemas.openxmlformats.org/officeDocument/2006/relationships/image" Target="../media/image4.png"/><Relationship Id="rId9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.png"/><Relationship Id="rId7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.png"/><Relationship Id="rId7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58.png"/><Relationship Id="rId5" Type="http://schemas.openxmlformats.org/officeDocument/2006/relationships/image" Target="../media/image6.png"/><Relationship Id="rId10" Type="http://schemas.openxmlformats.org/officeDocument/2006/relationships/image" Target="../media/image57.png"/><Relationship Id="rId4" Type="http://schemas.openxmlformats.org/officeDocument/2006/relationships/image" Target="../media/image5.png"/><Relationship Id="rId9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.png"/><Relationship Id="rId7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4.png"/><Relationship Id="rId7" Type="http://schemas.openxmlformats.org/officeDocument/2006/relationships/image" Target="../media/image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4.png"/><Relationship Id="rId7" Type="http://schemas.openxmlformats.org/officeDocument/2006/relationships/image" Target="../media/image6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4.png"/><Relationship Id="rId7" Type="http://schemas.openxmlformats.org/officeDocument/2006/relationships/image" Target="../media/image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2.png"/><Relationship Id="rId7" Type="http://schemas.openxmlformats.org/officeDocument/2006/relationships/image" Target="../media/image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4.png"/><Relationship Id="rId10" Type="http://schemas.openxmlformats.org/officeDocument/2006/relationships/image" Target="../media/image7.png"/><Relationship Id="rId4" Type="http://schemas.openxmlformats.org/officeDocument/2006/relationships/image" Target="../media/image73.png"/><Relationship Id="rId9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4.png"/><Relationship Id="rId7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5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3" y="1131590"/>
            <a:ext cx="7920879" cy="1710193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3600" dirty="0" err="1" smtClean="0">
                <a:latin typeface="나눔스퀘어라운드 ExtraBold" pitchFamily="50" charset="-127"/>
                <a:ea typeface="나눔스퀘어라운드 ExtraBold" pitchFamily="50" charset="-127"/>
              </a:rPr>
              <a:t>신현초</a:t>
            </a:r>
            <a:r>
              <a:rPr lang="ko-KR" altLang="en-US" sz="3600" dirty="0" smtClean="0">
                <a:latin typeface="나눔스퀘어라운드 ExtraBold" pitchFamily="50" charset="-127"/>
                <a:ea typeface="나눔스퀘어라운드 ExtraBold" pitchFamily="50" charset="-127"/>
              </a:rPr>
              <a:t> 방과후학교 </a:t>
            </a:r>
            <a:r>
              <a:rPr lang="en-US" altLang="ko-KR" dirty="0" smtClean="0">
                <a:latin typeface="나눔스퀘어라운드 ExtraBold" pitchFamily="50" charset="-127"/>
                <a:ea typeface="나눔스퀘어라운드 ExtraBold" pitchFamily="50" charset="-127"/>
              </a:rPr>
              <a:t/>
            </a:r>
            <a:br>
              <a:rPr lang="en-US" altLang="ko-KR" dirty="0" smtClean="0">
                <a:latin typeface="나눔스퀘어라운드 ExtraBold" pitchFamily="50" charset="-127"/>
                <a:ea typeface="나눔스퀘어라운드 ExtraBold" pitchFamily="50" charset="-127"/>
              </a:rPr>
            </a:br>
            <a:r>
              <a:rPr lang="ko-KR" altLang="en-US" sz="5300" dirty="0" smtClean="0">
                <a:latin typeface="나눔스퀘어라운드 ExtraBold" pitchFamily="50" charset="-127"/>
                <a:ea typeface="나눔스퀘어라운드 ExtraBold" pitchFamily="50" charset="-127"/>
              </a:rPr>
              <a:t>자유수강 관리 프로그램</a:t>
            </a:r>
            <a:endParaRPr lang="ko-KR" altLang="en-US" sz="5300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99792" y="3291830"/>
            <a:ext cx="5637010" cy="972108"/>
          </a:xfrm>
        </p:spPr>
        <p:txBody>
          <a:bodyPr>
            <a:normAutofit fontScale="62500" lnSpcReduction="20000"/>
          </a:bodyPr>
          <a:lstStyle/>
          <a:p>
            <a:pPr algn="r"/>
            <a:r>
              <a:rPr lang="ko-KR" altLang="en-US" smtClean="0">
                <a:latin typeface="나눔스퀘어라운드 ExtraBold" pitchFamily="50" charset="-127"/>
                <a:ea typeface="나눔스퀘어라운드 ExtraBold" pitchFamily="50" charset="-127"/>
              </a:rPr>
              <a:t>융합소프트웨어개발자 과정</a:t>
            </a:r>
            <a:endParaRPr lang="en-US" altLang="ko-KR" dirty="0" smtClean="0"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algn="r"/>
            <a:r>
              <a:rPr lang="en-US" altLang="ko-KR" dirty="0" smtClean="0">
                <a:latin typeface="나눔스퀘어라운드 ExtraBold" pitchFamily="50" charset="-127"/>
                <a:ea typeface="나눔스퀘어라운드 ExtraBold" pitchFamily="50" charset="-127"/>
              </a:rPr>
              <a:t>1</a:t>
            </a:r>
            <a:r>
              <a:rPr lang="ko-KR" altLang="en-US" dirty="0" smtClean="0">
                <a:latin typeface="나눔스퀘어라운드 ExtraBold" pitchFamily="50" charset="-127"/>
                <a:ea typeface="나눔스퀘어라운드 ExtraBold" pitchFamily="50" charset="-127"/>
              </a:rPr>
              <a:t>차 프로젝트</a:t>
            </a:r>
            <a:endParaRPr lang="en-US" altLang="ko-KR" dirty="0"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algn="r"/>
            <a:r>
              <a:rPr lang="en-US" altLang="ko-KR" dirty="0" smtClean="0">
                <a:latin typeface="나눔스퀘어라운드 ExtraBold" pitchFamily="50" charset="-127"/>
                <a:ea typeface="나눔스퀘어라운드 ExtraBold" pitchFamily="50" charset="-127"/>
              </a:rPr>
              <a:t> 2018. 8. 28. </a:t>
            </a:r>
            <a:r>
              <a:rPr lang="ko-KR" altLang="en-US" dirty="0" err="1" smtClean="0">
                <a:latin typeface="나눔스퀘어라운드 ExtraBold" pitchFamily="50" charset="-127"/>
                <a:ea typeface="나눔스퀘어라운드 ExtraBold" pitchFamily="50" charset="-127"/>
              </a:rPr>
              <a:t>윤새별</a:t>
            </a:r>
            <a:endParaRPr lang="ko-KR" altLang="en-US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40" y="1289107"/>
            <a:ext cx="630070" cy="4725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98278" y="3291830"/>
            <a:ext cx="403664" cy="3027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98278" y="3587260"/>
            <a:ext cx="403664" cy="30274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98278" y="3900072"/>
            <a:ext cx="403664" cy="302748"/>
          </a:xfrm>
          <a:prstGeom prst="rect">
            <a:avLst/>
          </a:prstGeom>
        </p:spPr>
      </p:pic>
      <p:sp>
        <p:nvSpPr>
          <p:cNvPr id="10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41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65212" y="1169085"/>
            <a:ext cx="1306488" cy="1177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개발 일</a:t>
            </a:r>
            <a:r>
              <a:rPr lang="ko-KR" altLang="en-US" dirty="0">
                <a:latin typeface="나눔스퀘어라운드 Bold" pitchFamily="50" charset="-127"/>
                <a:ea typeface="나눔스퀘어라운드 Bold" pitchFamily="50" charset="-127"/>
              </a:rPr>
              <a:t>정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532712"/>
              </p:ext>
            </p:extLst>
          </p:nvPr>
        </p:nvGraphicFramePr>
        <p:xfrm>
          <a:off x="2276745" y="637468"/>
          <a:ext cx="6570730" cy="385411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314146"/>
                <a:gridCol w="1314146"/>
                <a:gridCol w="1314146"/>
                <a:gridCol w="1314146"/>
                <a:gridCol w="1314146"/>
              </a:tblGrid>
              <a:tr h="27538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8</a:t>
                      </a:r>
                      <a:r>
                        <a:rPr lang="ko-KR" altLang="en-US" sz="1100" b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월 </a:t>
                      </a:r>
                      <a:r>
                        <a:rPr lang="en-US" altLang="ko-KR" sz="1100" b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2</a:t>
                      </a:r>
                      <a:r>
                        <a:rPr lang="ko-KR" altLang="en-US" sz="1100" b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일</a:t>
                      </a:r>
                      <a:endParaRPr lang="ko-KR" altLang="en-US" sz="1100" b="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 anchor="ctr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8</a:t>
                      </a:r>
                      <a:r>
                        <a:rPr lang="ko-KR" altLang="en-US" sz="1100" b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월 </a:t>
                      </a:r>
                      <a:r>
                        <a:rPr lang="en-US" altLang="ko-KR" sz="1100" b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3</a:t>
                      </a:r>
                      <a:r>
                        <a:rPr lang="ko-KR" altLang="en-US" sz="1100" b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일</a:t>
                      </a:r>
                      <a:endParaRPr lang="ko-KR" altLang="en-US" sz="1100" b="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 anchor="ctr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609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A89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A89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A89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기획서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작성 완료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A89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학생 메인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,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 등록</a:t>
                      </a:r>
                      <a:r>
                        <a:rPr lang="en-US" altLang="ko-KR" sz="1100" baseline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및 </a:t>
                      </a:r>
                      <a:endParaRPr lang="en-US" altLang="ko-KR" sz="1100" baseline="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baseline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강좌신청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UI 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구현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A89C">
                        <a:alpha val="20000"/>
                      </a:srgbClr>
                    </a:solidFill>
                  </a:tcPr>
                </a:tc>
              </a:tr>
              <a:tr h="230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8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월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6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일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 anchor="ctr"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8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월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7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일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 anchor="ctr"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8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월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8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일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 anchor="ctr"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8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월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9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일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 anchor="ctr"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8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월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10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일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 anchor="ctr"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1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학생</a:t>
                      </a:r>
                      <a:r>
                        <a:rPr lang="ko-KR" altLang="en-US" sz="1100" baseline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 등록</a:t>
                      </a:r>
                      <a:endParaRPr lang="en-US" altLang="ko-KR" sz="1100" baseline="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baseline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VO, Controller</a:t>
                      </a: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A89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학생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DB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 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테이블 구축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,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 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DAO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A89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강좌 메인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등록 및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수정 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UI 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구현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A89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강좌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VO,</a:t>
                      </a:r>
                    </a:p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Controller</a:t>
                      </a: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A89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강좌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DB</a:t>
                      </a: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테이블 구축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DAO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A89C">
                        <a:alpha val="20000"/>
                      </a:srgbClr>
                    </a:solidFill>
                  </a:tcPr>
                </a:tc>
              </a:tr>
              <a:tr h="230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8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월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13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일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 anchor="ctr"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8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월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14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일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 anchor="ctr"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8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월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15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일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 anchor="ctr"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8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월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16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일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 anchor="ctr"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8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월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17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일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 anchor="ctr"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1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학생 강좌 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신청 관련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VO, Controller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A89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학생 강좌 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신청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Controller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A89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학생 강좌 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신청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DB 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테이블 구축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, DAO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A89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학생 강좌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신청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DAO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A89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자유수강 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운영현황 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테이블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Controller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A89C">
                        <a:alpha val="20000"/>
                      </a:srgbClr>
                    </a:solidFill>
                  </a:tcPr>
                </a:tc>
              </a:tr>
              <a:tr h="230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8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월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20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일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 anchor="ctr"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8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월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21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일 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 anchor="ctr"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8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월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22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일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 anchor="ctr"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8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월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23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일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 anchor="ctr"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8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월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24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일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 anchor="ctr"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1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자유수강 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운영 현황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테이블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DAO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A89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TEST 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및 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강좌 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엑셀파일 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출력 구현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A89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학생 잔액  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엑셀파일 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출력 구현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A89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PPT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작성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A89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PPT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작성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A89C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8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10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6826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41530" y="1086585"/>
            <a:ext cx="1728192" cy="1350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개체 관계도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15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17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755" y="479017"/>
            <a:ext cx="6435745" cy="4117957"/>
          </a:xfrm>
          <a:prstGeom prst="rect">
            <a:avLst/>
          </a:prstGeom>
        </p:spPr>
      </p:pic>
      <p:sp>
        <p:nvSpPr>
          <p:cNvPr id="10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65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539552" y="1052831"/>
            <a:ext cx="1872208" cy="21039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논리적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테이블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모델링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830" y="652376"/>
            <a:ext cx="5962650" cy="384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15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17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53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9552" y="1131591"/>
            <a:ext cx="1872208" cy="19802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물리적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테이블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모델링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308" y="666664"/>
            <a:ext cx="6353175" cy="382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그룹 12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16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18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53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722" y="321500"/>
            <a:ext cx="7496777" cy="4266474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566555" y="951570"/>
            <a:ext cx="1795252" cy="23402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스토리보드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2400" dirty="0" smtClean="0">
                <a:latin typeface="나눔스퀘어라운드 Bold" pitchFamily="50" charset="-127"/>
                <a:ea typeface="나눔스퀘어라운드 Bold" pitchFamily="50" charset="-127"/>
              </a:rPr>
              <a:t>-Use Case Diagram</a:t>
            </a:r>
            <a:endParaRPr lang="ko-KR" altLang="en-US" sz="24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14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16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17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431543" y="951570"/>
            <a:ext cx="1795251" cy="21872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MVC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파일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구조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39"/>
          <a:stretch/>
        </p:blipFill>
        <p:spPr bwMode="auto">
          <a:xfrm>
            <a:off x="2483768" y="465516"/>
            <a:ext cx="3100068" cy="3546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417" b="434"/>
          <a:stretch/>
        </p:blipFill>
        <p:spPr bwMode="auto">
          <a:xfrm>
            <a:off x="5533094" y="1368916"/>
            <a:ext cx="3100068" cy="2642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15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17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31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793" y="592280"/>
            <a:ext cx="6441663" cy="4104456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184460" y="587030"/>
            <a:ext cx="2587340" cy="1512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Class</a:t>
            </a:r>
          </a:p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Diagram</a:t>
            </a:r>
          </a:p>
          <a:p>
            <a:pPr lvl="1"/>
            <a:r>
              <a:rPr lang="en-US" altLang="ko-KR" sz="2400" dirty="0" smtClean="0">
                <a:latin typeface="나눔스퀘어라운드 Bold" pitchFamily="50" charset="-127"/>
                <a:ea typeface="나눔스퀘어라운드 Bold" pitchFamily="50" charset="-127"/>
              </a:rPr>
              <a:t>- Controller</a:t>
            </a:r>
            <a:endParaRPr lang="ko-KR" altLang="en-US" sz="24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14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16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93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84460" y="587030"/>
            <a:ext cx="2587340" cy="1512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Class</a:t>
            </a:r>
          </a:p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Diagram</a:t>
            </a:r>
          </a:p>
          <a:p>
            <a:pPr lvl="1"/>
            <a:r>
              <a:rPr lang="en-US" altLang="ko-KR" sz="2400" dirty="0" smtClean="0">
                <a:latin typeface="나눔스퀘어라운드 Bold" pitchFamily="50" charset="-127"/>
                <a:ea typeface="나눔스퀘어라운드 Bold" pitchFamily="50" charset="-127"/>
              </a:rPr>
              <a:t>- model</a:t>
            </a:r>
            <a:endParaRPr lang="ko-KR" altLang="en-US" sz="24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596317"/>
            <a:ext cx="5984864" cy="3945154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14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16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56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736" y="593780"/>
            <a:ext cx="6120680" cy="4003195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161510" y="587030"/>
            <a:ext cx="2587340" cy="1512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Class</a:t>
            </a:r>
          </a:p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Diagram</a:t>
            </a:r>
          </a:p>
          <a:p>
            <a:pPr lvl="1"/>
            <a:r>
              <a:rPr lang="en-US" altLang="ko-KR" sz="2400" dirty="0" smtClean="0">
                <a:latin typeface="나눔스퀘어라운드 Bold" pitchFamily="50" charset="-127"/>
                <a:ea typeface="나눔스퀘어라운드 Bold" pitchFamily="50" charset="-127"/>
              </a:rPr>
              <a:t>  - </a:t>
            </a:r>
            <a:r>
              <a:rPr lang="ko-KR" altLang="en-US" sz="2400" dirty="0" smtClean="0">
                <a:latin typeface="나눔스퀘어라운드 Bold" pitchFamily="50" charset="-127"/>
                <a:ea typeface="나눔스퀘어라운드 Bold" pitchFamily="50" charset="-127"/>
              </a:rPr>
              <a:t>전체</a:t>
            </a:r>
            <a:endParaRPr lang="ko-KR" altLang="en-US" sz="24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8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10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66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476548" y="443260"/>
            <a:ext cx="1795251" cy="17889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UI 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및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기능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- </a:t>
            </a:r>
            <a:r>
              <a:rPr lang="ko-KR" altLang="en-US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itchFamily="50" charset="-127"/>
                <a:ea typeface="나눔스퀘어라운드 Bold" pitchFamily="50" charset="-127"/>
              </a:rPr>
              <a:t>학생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관리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9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11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299" y="647786"/>
            <a:ext cx="5604199" cy="3859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076945" y="893310"/>
            <a:ext cx="806470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라운드 Bold" pitchFamily="50" charset="-127"/>
                <a:ea typeface="나눔스퀘어라운드 Bold" pitchFamily="50" charset="-127"/>
              </a:rPr>
              <a:t>1. </a:t>
            </a:r>
            <a:r>
              <a:rPr lang="ko-KR" altLang="en-US" sz="1600" dirty="0" smtClean="0">
                <a:latin typeface="나눔스퀘어라운드 Bold" pitchFamily="50" charset="-127"/>
                <a:ea typeface="나눔스퀘어라운드 Bold" pitchFamily="50" charset="-127"/>
              </a:rPr>
              <a:t>검색</a:t>
            </a:r>
            <a:endParaRPr lang="ko-KR" altLang="en-US" sz="16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cxnSp>
        <p:nvCxnSpPr>
          <p:cNvPr id="17" name="직선 연결선 16"/>
          <p:cNvCxnSpPr>
            <a:endCxn id="23" idx="0"/>
          </p:cNvCxnSpPr>
          <p:nvPr/>
        </p:nvCxnSpPr>
        <p:spPr>
          <a:xfrm flipH="1">
            <a:off x="6102200" y="1131590"/>
            <a:ext cx="212859" cy="1015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endCxn id="2" idx="1"/>
          </p:cNvCxnSpPr>
          <p:nvPr/>
        </p:nvCxnSpPr>
        <p:spPr>
          <a:xfrm>
            <a:off x="3896925" y="1062587"/>
            <a:ext cx="1800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102200" y="2577375"/>
            <a:ext cx="1575235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라운드 Bold" pitchFamily="50" charset="-127"/>
                <a:ea typeface="나눔스퀘어라운드 Bold" pitchFamily="50" charset="-127"/>
              </a:rPr>
              <a:t>3. </a:t>
            </a:r>
            <a:r>
              <a:rPr lang="ko-KR" altLang="en-US" sz="1600" dirty="0" smtClean="0">
                <a:latin typeface="나눔스퀘어라운드 Bold" pitchFamily="50" charset="-127"/>
                <a:ea typeface="나눔스퀘어라운드 Bold" pitchFamily="50" charset="-127"/>
              </a:rPr>
              <a:t>전입학생 등록</a:t>
            </a:r>
            <a:endParaRPr lang="ko-KR" altLang="en-US" sz="16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cxnSp>
        <p:nvCxnSpPr>
          <p:cNvPr id="26" name="직선 연결선 25"/>
          <p:cNvCxnSpPr>
            <a:endCxn id="24" idx="0"/>
          </p:cNvCxnSpPr>
          <p:nvPr/>
        </p:nvCxnSpPr>
        <p:spPr>
          <a:xfrm>
            <a:off x="6822250" y="1131590"/>
            <a:ext cx="67568" cy="1445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459236" y="2146788"/>
            <a:ext cx="1285927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라운드 Bold" pitchFamily="50" charset="-127"/>
                <a:ea typeface="나눔스퀘어라운드 Bold" pitchFamily="50" charset="-127"/>
              </a:rPr>
              <a:t>2. </a:t>
            </a:r>
            <a:r>
              <a:rPr lang="ko-KR" altLang="en-US" sz="1600" dirty="0" smtClean="0">
                <a:latin typeface="나눔스퀘어라운드 Bold" pitchFamily="50" charset="-127"/>
                <a:ea typeface="나눔스퀘어라운드 Bold" pitchFamily="50" charset="-127"/>
              </a:rPr>
              <a:t>학생 등록</a:t>
            </a:r>
            <a:endParaRPr lang="ko-KR" altLang="en-US" sz="16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143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1014577"/>
            <a:ext cx="1584176" cy="702078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ko-KR" altLang="en-US" sz="4400" dirty="0" smtClean="0">
                <a:latin typeface="나눔스퀘어라운드 Bold" pitchFamily="50" charset="-127"/>
                <a:ea typeface="나눔스퀘어라운드 Bold" pitchFamily="50" charset="-127"/>
              </a:rPr>
              <a:t>순서</a:t>
            </a:r>
            <a:endParaRPr lang="ko-KR" altLang="en-US" sz="44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023828" y="546524"/>
            <a:ext cx="5688632" cy="3825426"/>
          </a:xfrm>
        </p:spPr>
        <p:txBody>
          <a:bodyPr anchor="ctr"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sz="3600" dirty="0" smtClean="0">
                <a:latin typeface="나눔스퀘어라운드 Bold" pitchFamily="50" charset="-127"/>
                <a:ea typeface="나눔스퀘어라운드 Bold" pitchFamily="50" charset="-127"/>
              </a:rPr>
              <a:t>프로그램 개요 및 요구사항</a:t>
            </a:r>
            <a:endParaRPr lang="en-US" altLang="ko-KR" sz="36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3600" dirty="0" smtClean="0">
                <a:latin typeface="나눔스퀘어라운드 Bold" pitchFamily="50" charset="-127"/>
                <a:ea typeface="나눔스퀘어라운드 Bold" pitchFamily="50" charset="-127"/>
              </a:rPr>
              <a:t>개발 일정과 개발환경</a:t>
            </a:r>
            <a:endParaRPr lang="en-US" altLang="ko-KR" sz="36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3600" dirty="0" smtClean="0">
                <a:latin typeface="나눔스퀘어라운드 Bold" pitchFamily="50" charset="-127"/>
                <a:ea typeface="나눔스퀘어라운드 Bold" pitchFamily="50" charset="-127"/>
              </a:rPr>
              <a:t>프로그램 구조</a:t>
            </a:r>
            <a:endParaRPr lang="en-US" altLang="ko-KR" sz="36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3600" dirty="0" smtClean="0">
                <a:latin typeface="나눔스퀘어라운드 Bold" pitchFamily="50" charset="-127"/>
                <a:ea typeface="나눔스퀘어라운드 Bold" pitchFamily="50" charset="-127"/>
              </a:rPr>
              <a:t>UI</a:t>
            </a:r>
            <a:r>
              <a:rPr lang="ko-KR" altLang="en-US" sz="3600" dirty="0" smtClean="0">
                <a:latin typeface="나눔스퀘어라운드 Bold" pitchFamily="50" charset="-127"/>
                <a:ea typeface="나눔스퀘어라운드 Bold" pitchFamily="50" charset="-127"/>
              </a:rPr>
              <a:t>와 기능</a:t>
            </a:r>
            <a:endParaRPr lang="en-US" altLang="ko-KR" sz="36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3600" dirty="0" smtClean="0">
                <a:latin typeface="나눔스퀘어라운드 Bold" pitchFamily="50" charset="-127"/>
                <a:ea typeface="나눔스퀘어라운드 Bold" pitchFamily="50" charset="-127"/>
              </a:rPr>
              <a:t>후</a:t>
            </a:r>
            <a:r>
              <a:rPr lang="ko-KR" altLang="en-US" sz="3600" dirty="0">
                <a:latin typeface="나눔스퀘어라운드 Bold" pitchFamily="50" charset="-127"/>
                <a:ea typeface="나눔스퀘어라운드 Bold" pitchFamily="50" charset="-127"/>
              </a:rPr>
              <a:t>기</a:t>
            </a:r>
            <a:endParaRPr lang="en-US" altLang="ko-KR" sz="3600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573838" y="681585"/>
            <a:ext cx="540000" cy="3600355"/>
            <a:chOff x="2591840" y="452730"/>
            <a:chExt cx="540000" cy="480047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1840" y="452730"/>
              <a:ext cx="540000" cy="5400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1840" y="1532789"/>
              <a:ext cx="540000" cy="540000"/>
            </a:xfrm>
            <a:prstGeom prst="rect">
              <a:avLst/>
            </a:prstGeom>
          </p:spPr>
        </p:pic>
        <p:pic>
          <p:nvPicPr>
            <p:cNvPr id="4098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1840" y="2528900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1840" y="3609051"/>
              <a:ext cx="540000" cy="540000"/>
            </a:xfrm>
            <a:prstGeom prst="rect">
              <a:avLst/>
            </a:prstGeom>
          </p:spPr>
        </p:pic>
        <p:pic>
          <p:nvPicPr>
            <p:cNvPr id="4099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1840" y="4713203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176640"/>
            <a:ext cx="540000" cy="405000"/>
          </a:xfrm>
          <a:prstGeom prst="rect">
            <a:avLst/>
          </a:prstGeom>
        </p:spPr>
      </p:pic>
      <p:sp>
        <p:nvSpPr>
          <p:cNvPr id="11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86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476548" y="647787"/>
            <a:ext cx="1795251" cy="13724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UI 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및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기능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- 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학생관리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9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11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889" y="726545"/>
            <a:ext cx="2524125" cy="264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755" y="990864"/>
            <a:ext cx="5404957" cy="2988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538" y="2277896"/>
            <a:ext cx="2326835" cy="1257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427778" y="456515"/>
            <a:ext cx="2565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라운드 Bold" pitchFamily="50" charset="-127"/>
                <a:ea typeface="나눔스퀘어라운드 Bold" pitchFamily="50" charset="-127"/>
              </a:rPr>
              <a:t>1. </a:t>
            </a:r>
            <a:r>
              <a:rPr lang="ko-KR" altLang="en-US" sz="1600" dirty="0" smtClean="0">
                <a:latin typeface="나눔스퀘어라운드 Bold" pitchFamily="50" charset="-127"/>
                <a:ea typeface="나눔스퀘어라운드 Bold" pitchFamily="50" charset="-127"/>
              </a:rPr>
              <a:t>검색기능</a:t>
            </a:r>
            <a:endParaRPr lang="ko-KR" altLang="en-US" sz="16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34300" y="1939342"/>
            <a:ext cx="3382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라운드 Bold" pitchFamily="50" charset="-127"/>
                <a:ea typeface="나눔스퀘어라운드 Bold" pitchFamily="50" charset="-127"/>
              </a:rPr>
              <a:t>2. </a:t>
            </a:r>
            <a:r>
              <a:rPr lang="ko-KR" altLang="en-US" sz="1600" dirty="0" smtClean="0">
                <a:latin typeface="나눔스퀘어라운드 Bold" pitchFamily="50" charset="-127"/>
                <a:ea typeface="나눔스퀘어라운드 Bold" pitchFamily="50" charset="-127"/>
              </a:rPr>
              <a:t>학생 등록</a:t>
            </a:r>
            <a:endParaRPr lang="ko-KR" altLang="en-US" sz="16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503889" y="1581640"/>
            <a:ext cx="427338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23" y="823896"/>
            <a:ext cx="445246" cy="333935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4436985" y="2277896"/>
            <a:ext cx="2295255" cy="338555"/>
            <a:chOff x="4436985" y="2277896"/>
            <a:chExt cx="2295255" cy="338555"/>
          </a:xfrm>
        </p:grpSpPr>
        <p:sp>
          <p:nvSpPr>
            <p:cNvPr id="18" name="TextBox 17"/>
            <p:cNvSpPr txBox="1"/>
            <p:nvPr/>
          </p:nvSpPr>
          <p:spPr>
            <a:xfrm>
              <a:off x="4966769" y="2277896"/>
              <a:ext cx="1765471" cy="33855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엑셀파일 명단 등록</a:t>
              </a:r>
              <a:endPara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22" name="직선 연결선 21"/>
            <p:cNvCxnSpPr>
              <a:endCxn id="18" idx="1"/>
            </p:cNvCxnSpPr>
            <p:nvPr/>
          </p:nvCxnSpPr>
          <p:spPr>
            <a:xfrm flipV="1">
              <a:off x="4436985" y="2447173"/>
              <a:ext cx="529784" cy="1692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>
            <a:off x="4301970" y="2706765"/>
            <a:ext cx="1980220" cy="338554"/>
            <a:chOff x="4301970" y="2706765"/>
            <a:chExt cx="1980220" cy="338554"/>
          </a:xfrm>
        </p:grpSpPr>
        <p:sp>
          <p:nvSpPr>
            <p:cNvPr id="25" name="TextBox 24"/>
            <p:cNvSpPr txBox="1"/>
            <p:nvPr/>
          </p:nvSpPr>
          <p:spPr>
            <a:xfrm>
              <a:off x="4966769" y="2706765"/>
              <a:ext cx="1315421" cy="33855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학년도 입력</a:t>
              </a:r>
              <a:endPara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28" name="직선 연결선 27"/>
            <p:cNvCxnSpPr>
              <a:endCxn id="25" idx="1"/>
            </p:cNvCxnSpPr>
            <p:nvPr/>
          </p:nvCxnSpPr>
          <p:spPr>
            <a:xfrm>
              <a:off x="4301970" y="2876042"/>
              <a:ext cx="6647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4301970" y="3111810"/>
            <a:ext cx="2835315" cy="338554"/>
            <a:chOff x="4301970" y="3111810"/>
            <a:chExt cx="2835315" cy="338554"/>
          </a:xfrm>
        </p:grpSpPr>
        <p:sp>
          <p:nvSpPr>
            <p:cNvPr id="26" name="TextBox 25"/>
            <p:cNvSpPr txBox="1"/>
            <p:nvPr/>
          </p:nvSpPr>
          <p:spPr>
            <a:xfrm>
              <a:off x="4966768" y="3111810"/>
              <a:ext cx="2170517" cy="33855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</a:t>
              </a:r>
              <a:r>
                <a:rPr lang="ko-KR" altLang="en-US" sz="16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인당 연간 지원금 입력</a:t>
              </a:r>
              <a:endPara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32" name="직선 연결선 31"/>
            <p:cNvCxnSpPr>
              <a:endCxn id="26" idx="1"/>
            </p:cNvCxnSpPr>
            <p:nvPr/>
          </p:nvCxnSpPr>
          <p:spPr>
            <a:xfrm>
              <a:off x="4301970" y="3111810"/>
              <a:ext cx="664798" cy="1692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직선 화살표 연결선 37"/>
          <p:cNvCxnSpPr>
            <a:stCxn id="25" idx="3"/>
          </p:cNvCxnSpPr>
          <p:nvPr/>
        </p:nvCxnSpPr>
        <p:spPr>
          <a:xfrm>
            <a:off x="6282190" y="2876042"/>
            <a:ext cx="1080120" cy="775828"/>
          </a:xfrm>
          <a:prstGeom prst="bentConnector3">
            <a:avLst>
              <a:gd name="adj1" fmla="val 9997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26" idx="2"/>
          </p:cNvCxnSpPr>
          <p:nvPr/>
        </p:nvCxnSpPr>
        <p:spPr>
          <a:xfrm rot="16200000" flipH="1">
            <a:off x="6133863" y="3368527"/>
            <a:ext cx="336521" cy="50019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7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103" y="2524023"/>
            <a:ext cx="2841855" cy="2027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18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20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765" y="816555"/>
            <a:ext cx="2949193" cy="170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262" y="814339"/>
            <a:ext cx="2366725" cy="90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제목 1"/>
          <p:cNvSpPr txBox="1">
            <a:spLocks/>
          </p:cNvSpPr>
          <p:nvPr/>
        </p:nvSpPr>
        <p:spPr>
          <a:xfrm>
            <a:off x="476548" y="647787"/>
            <a:ext cx="1795251" cy="13724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UI 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및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기능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- 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학생등록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4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499391" y="478001"/>
            <a:ext cx="2565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라운드 Bold" pitchFamily="50" charset="-127"/>
                <a:ea typeface="나눔스퀘어라운드 Bold" pitchFamily="50" charset="-127"/>
              </a:rPr>
              <a:t>3. </a:t>
            </a:r>
            <a:r>
              <a:rPr lang="ko-KR" altLang="en-US" sz="1600" dirty="0" smtClean="0">
                <a:latin typeface="나눔스퀘어라운드 Bold" pitchFamily="50" charset="-127"/>
                <a:ea typeface="나눔스퀘어라운드 Bold" pitchFamily="50" charset="-127"/>
              </a:rPr>
              <a:t>전입학생 등록 시 오류</a:t>
            </a:r>
            <a:endParaRPr lang="ko-KR" altLang="en-US" sz="16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018" y="2341588"/>
            <a:ext cx="2926259" cy="1720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5472100" y="1041580"/>
            <a:ext cx="1080120" cy="585065"/>
          </a:xfrm>
          <a:prstGeom prst="rightArrow">
            <a:avLst>
              <a:gd name="adj1" fmla="val 69536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5065244" y="3227525"/>
            <a:ext cx="990109" cy="62094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나눔스퀘어라운드 Bold" pitchFamily="50" charset="-127"/>
                <a:ea typeface="나눔스퀘어라운드 Bold" pitchFamily="50" charset="-127"/>
              </a:rPr>
              <a:t>정보 기입 후 취소</a:t>
            </a:r>
            <a:endParaRPr lang="ko-KR" altLang="en-US" sz="11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53988" y="1131590"/>
            <a:ext cx="119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1200" dirty="0" smtClean="0">
                <a:solidFill>
                  <a:prstClr val="white"/>
                </a:solidFill>
                <a:latin typeface="나눔스퀘어라운드 Bold" pitchFamily="50" charset="-127"/>
                <a:ea typeface="나눔스퀘어라운드 Bold" pitchFamily="50" charset="-127"/>
              </a:rPr>
              <a:t>칸이 비어 있는 경우</a:t>
            </a:r>
            <a:endParaRPr lang="ko-KR" altLang="en-US" sz="1200" dirty="0">
              <a:solidFill>
                <a:prstClr val="white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048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945" y="760539"/>
            <a:ext cx="2866535" cy="1856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6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8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644" y="2767291"/>
            <a:ext cx="6511836" cy="1784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제목 1"/>
          <p:cNvSpPr txBox="1">
            <a:spLocks/>
          </p:cNvSpPr>
          <p:nvPr/>
        </p:nvSpPr>
        <p:spPr>
          <a:xfrm>
            <a:off x="476548" y="647787"/>
            <a:ext cx="1795251" cy="13724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UI 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및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기능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- 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학생등록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7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굽은 화살표 1"/>
          <p:cNvSpPr/>
          <p:nvPr/>
        </p:nvSpPr>
        <p:spPr>
          <a:xfrm rot="5400000" flipV="1">
            <a:off x="5247151" y="1536559"/>
            <a:ext cx="855095" cy="1035266"/>
          </a:xfrm>
          <a:prstGeom prst="bentArrow">
            <a:avLst>
              <a:gd name="adj1" fmla="val 42612"/>
              <a:gd name="adj2" fmla="val 37131"/>
              <a:gd name="adj3" fmla="val 21892"/>
              <a:gd name="adj4" fmla="val 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등록완료</a:t>
            </a:r>
            <a:endParaRPr lang="en-US" altLang="ko-KR" sz="1600" b="1" dirty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ctr"/>
            <a:endParaRPr lang="en-US" altLang="ko-KR" sz="1600" b="1" dirty="0" smtClean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ctr"/>
            <a:endParaRPr lang="ko-KR" altLang="en-US" sz="1600" b="1" dirty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99391" y="478001"/>
            <a:ext cx="2565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라운드 Bold" pitchFamily="50" charset="-127"/>
                <a:ea typeface="나눔스퀘어라운드 Bold" pitchFamily="50" charset="-127"/>
              </a:rPr>
              <a:t>3. </a:t>
            </a:r>
            <a:r>
              <a:rPr lang="ko-KR" altLang="en-US" sz="1600" dirty="0" smtClean="0">
                <a:latin typeface="나눔스퀘어라운드 Bold" pitchFamily="50" charset="-127"/>
                <a:ea typeface="나눔스퀘어라운드 Bold" pitchFamily="50" charset="-127"/>
              </a:rPr>
              <a:t>전입학생 등록</a:t>
            </a:r>
            <a:endParaRPr lang="ko-KR" altLang="en-US" sz="16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2423364" y="3596986"/>
            <a:ext cx="4396631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640" y="2282820"/>
            <a:ext cx="445246" cy="333935"/>
          </a:xfrm>
          <a:prstGeom prst="rect">
            <a:avLst/>
          </a:prstGeom>
        </p:spPr>
      </p:pic>
      <p:pic>
        <p:nvPicPr>
          <p:cNvPr id="20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364" y="861560"/>
            <a:ext cx="2726795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249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6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8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051" y="861559"/>
            <a:ext cx="6494744" cy="3285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제목 1"/>
          <p:cNvSpPr txBox="1">
            <a:spLocks/>
          </p:cNvSpPr>
          <p:nvPr/>
        </p:nvSpPr>
        <p:spPr>
          <a:xfrm>
            <a:off x="476548" y="647787"/>
            <a:ext cx="1795251" cy="13724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UI 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및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기능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- 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학생정보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499391" y="478001"/>
            <a:ext cx="2565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라운드 Bold" pitchFamily="50" charset="-127"/>
                <a:ea typeface="나눔스퀘어라운드 Bold" pitchFamily="50" charset="-127"/>
              </a:rPr>
              <a:t>4. </a:t>
            </a:r>
            <a:r>
              <a:rPr lang="ko-KR" altLang="en-US" sz="1600" dirty="0" smtClean="0">
                <a:latin typeface="나눔스퀘어라운드 Bold" pitchFamily="50" charset="-127"/>
                <a:ea typeface="나눔스퀘어라운드 Bold" pitchFamily="50" charset="-127"/>
              </a:rPr>
              <a:t>학생 정보 관리</a:t>
            </a:r>
            <a:endParaRPr lang="ko-KR" altLang="en-US" sz="16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995" y="1686341"/>
            <a:ext cx="445246" cy="33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0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6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8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146" y="924662"/>
            <a:ext cx="3864161" cy="2187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070" y="3177165"/>
            <a:ext cx="3004959" cy="1121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제목 1"/>
          <p:cNvSpPr txBox="1">
            <a:spLocks/>
          </p:cNvSpPr>
          <p:nvPr/>
        </p:nvSpPr>
        <p:spPr>
          <a:xfrm>
            <a:off x="476548" y="647787"/>
            <a:ext cx="1795251" cy="13724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UI 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및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기능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- 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학생정보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499391" y="478001"/>
            <a:ext cx="2565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라운드 Bold" pitchFamily="50" charset="-127"/>
                <a:ea typeface="나눔스퀘어라운드 Bold" pitchFamily="50" charset="-127"/>
              </a:rPr>
              <a:t>5</a:t>
            </a:r>
            <a:r>
              <a:rPr lang="en-US" altLang="ko-KR" sz="1600" dirty="0" smtClean="0">
                <a:latin typeface="나눔스퀘어라운드 Bold" pitchFamily="50" charset="-127"/>
                <a:ea typeface="나눔스퀘어라운드 Bold" pitchFamily="50" charset="-127"/>
              </a:rPr>
              <a:t>. </a:t>
            </a:r>
            <a:r>
              <a:rPr lang="ko-KR" altLang="en-US" sz="1600" dirty="0" smtClean="0">
                <a:latin typeface="나눔스퀘어라운드 Bold" pitchFamily="50" charset="-127"/>
                <a:ea typeface="나눔스퀘어라운드 Bold" pitchFamily="50" charset="-127"/>
              </a:rPr>
              <a:t>학생 정보 수</a:t>
            </a:r>
            <a:r>
              <a:rPr lang="ko-KR" altLang="en-US" sz="1600" dirty="0">
                <a:latin typeface="나눔스퀘어라운드 Bold" pitchFamily="50" charset="-127"/>
                <a:ea typeface="나눔스퀘어라운드 Bold" pitchFamily="50" charset="-127"/>
              </a:rPr>
              <a:t>정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817" y="2777875"/>
            <a:ext cx="445246" cy="3339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81790" y="3261751"/>
            <a:ext cx="2880320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모든 텍스트 필드가 채워져야 합니다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3" name="직선 연결선 12"/>
          <p:cNvCxnSpPr>
            <a:stCxn id="17" idx="2"/>
          </p:cNvCxnSpPr>
          <p:nvPr/>
        </p:nvCxnSpPr>
        <p:spPr>
          <a:xfrm>
            <a:off x="3559440" y="3111810"/>
            <a:ext cx="0" cy="1499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3941930" y="1334032"/>
            <a:ext cx="450050" cy="2476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390644" y="1671650"/>
            <a:ext cx="731305" cy="2476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662010" y="1671650"/>
            <a:ext cx="1260140" cy="2476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01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1" y="647786"/>
            <a:ext cx="3420439" cy="2554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6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8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제목 1"/>
          <p:cNvSpPr txBox="1">
            <a:spLocks/>
          </p:cNvSpPr>
          <p:nvPr/>
        </p:nvSpPr>
        <p:spPr>
          <a:xfrm>
            <a:off x="476548" y="507870"/>
            <a:ext cx="1795251" cy="16539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UI 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및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기능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- </a:t>
            </a:r>
            <a:r>
              <a:rPr lang="ko-KR" altLang="en-US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itchFamily="50" charset="-127"/>
                <a:ea typeface="나눔스퀘어라운드 Bold" pitchFamily="50" charset="-127"/>
              </a:rPr>
              <a:t>강좌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관</a:t>
            </a:r>
            <a:r>
              <a:rPr lang="ko-KR" altLang="en-US" sz="2000" dirty="0">
                <a:latin typeface="나눔스퀘어라운드 Bold" pitchFamily="50" charset="-127"/>
                <a:ea typeface="나눔스퀘어라운드 Bold" pitchFamily="50" charset="-127"/>
              </a:rPr>
              <a:t>리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00" y="1103719"/>
            <a:ext cx="2933700" cy="792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150" y="1851670"/>
            <a:ext cx="3173134" cy="1755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012100" y="726545"/>
            <a:ext cx="2565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라운드 Bold" pitchFamily="50" charset="-127"/>
                <a:ea typeface="나눔스퀘어라운드 Bold" pitchFamily="50" charset="-127"/>
              </a:rPr>
              <a:t>1. </a:t>
            </a:r>
            <a:r>
              <a:rPr lang="ko-KR" altLang="en-US" sz="1600" dirty="0" smtClean="0">
                <a:latin typeface="나눔스퀘어라운드 Bold" pitchFamily="50" charset="-127"/>
                <a:ea typeface="나눔스퀘어라운드 Bold" pitchFamily="50" charset="-127"/>
              </a:rPr>
              <a:t>검색기능</a:t>
            </a:r>
            <a:endParaRPr lang="ko-KR" altLang="en-US" sz="16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809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6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8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제목 1"/>
          <p:cNvSpPr txBox="1">
            <a:spLocks/>
          </p:cNvSpPr>
          <p:nvPr/>
        </p:nvSpPr>
        <p:spPr>
          <a:xfrm>
            <a:off x="476548" y="507870"/>
            <a:ext cx="1795251" cy="16539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UI 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및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기능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- 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강좌등록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827806"/>
            <a:ext cx="3104481" cy="1878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18"/>
          <a:stretch/>
        </p:blipFill>
        <p:spPr bwMode="auto">
          <a:xfrm>
            <a:off x="5986676" y="779325"/>
            <a:ext cx="2986701" cy="1882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직선 연결선 14"/>
          <p:cNvCxnSpPr/>
          <p:nvPr/>
        </p:nvCxnSpPr>
        <p:spPr>
          <a:xfrm>
            <a:off x="7638965" y="1454399"/>
            <a:ext cx="7584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778420"/>
            <a:ext cx="2920415" cy="179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996" y="2084469"/>
            <a:ext cx="445246" cy="333935"/>
          </a:xfrm>
          <a:prstGeom prst="rect">
            <a:avLst/>
          </a:prstGeom>
        </p:spPr>
      </p:pic>
      <p:pic>
        <p:nvPicPr>
          <p:cNvPr id="19" name="Picture 8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200" y="2733364"/>
            <a:ext cx="3240300" cy="190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99391" y="478001"/>
            <a:ext cx="2565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라운드 Bold" pitchFamily="50" charset="-127"/>
                <a:ea typeface="나눔스퀘어라운드 Bold" pitchFamily="50" charset="-127"/>
              </a:rPr>
              <a:t>2. </a:t>
            </a:r>
            <a:r>
              <a:rPr lang="ko-KR" altLang="en-US" sz="1600" dirty="0" smtClean="0">
                <a:latin typeface="나눔스퀘어라운드 Bold" pitchFamily="50" charset="-127"/>
                <a:ea typeface="나눔스퀘어라운드 Bold" pitchFamily="50" charset="-127"/>
              </a:rPr>
              <a:t>개설 강좌 등록</a:t>
            </a:r>
            <a:endParaRPr lang="ko-KR" altLang="en-US" sz="16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5516241" y="1691474"/>
            <a:ext cx="498260" cy="250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5336866" y="3684802"/>
            <a:ext cx="498260" cy="250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92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316" y="780500"/>
            <a:ext cx="2252827" cy="1296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7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9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제목 1"/>
          <p:cNvSpPr txBox="1">
            <a:spLocks/>
          </p:cNvSpPr>
          <p:nvPr/>
        </p:nvSpPr>
        <p:spPr>
          <a:xfrm>
            <a:off x="476548" y="520786"/>
            <a:ext cx="1795251" cy="1628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UI 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및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기능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- </a:t>
            </a:r>
            <a:r>
              <a:rPr lang="ko-KR" alt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itchFamily="50" charset="-127"/>
                <a:ea typeface="나눔스퀘어라운드 Bold" pitchFamily="50" charset="-127"/>
              </a:rPr>
              <a:t>수강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등</a:t>
            </a:r>
            <a:r>
              <a:rPr lang="ko-KR" altLang="en-US" sz="2000" dirty="0">
                <a:latin typeface="나눔스퀘어라운드 Bold" pitchFamily="50" charset="-127"/>
                <a:ea typeface="나눔스퀘어라운드 Bold" pitchFamily="50" charset="-127"/>
              </a:rPr>
              <a:t>록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466" y="1809551"/>
            <a:ext cx="376167" cy="282126"/>
          </a:xfrm>
          <a:prstGeom prst="rect">
            <a:avLst/>
          </a:prstGeom>
        </p:spPr>
      </p:pic>
      <p:sp>
        <p:nvSpPr>
          <p:cNvPr id="14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499391" y="478001"/>
            <a:ext cx="2565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라운드 Bold" pitchFamily="50" charset="-127"/>
                <a:ea typeface="나눔스퀘어라운드 Bold" pitchFamily="50" charset="-127"/>
              </a:rPr>
              <a:t>1. </a:t>
            </a:r>
            <a:r>
              <a:rPr lang="ko-KR" altLang="en-US" sz="1600" dirty="0" smtClean="0">
                <a:latin typeface="나눔스퀘어라운드 Bold" pitchFamily="50" charset="-127"/>
                <a:ea typeface="나눔스퀘어라운드 Bold" pitchFamily="50" charset="-127"/>
              </a:rPr>
              <a:t>수강등록</a:t>
            </a:r>
            <a:endParaRPr lang="ko-KR" altLang="en-US" sz="16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343484" y="1849447"/>
            <a:ext cx="3593820" cy="2571907"/>
            <a:chOff x="4938681" y="835581"/>
            <a:chExt cx="3593820" cy="2571907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782"/>
            <a:stretch/>
          </p:blipFill>
          <p:spPr bwMode="auto">
            <a:xfrm>
              <a:off x="4938681" y="835581"/>
              <a:ext cx="3593820" cy="2571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굽은 화살표 12"/>
            <p:cNvSpPr/>
            <p:nvPr/>
          </p:nvSpPr>
          <p:spPr>
            <a:xfrm rot="5400000">
              <a:off x="6142597" y="1035462"/>
              <a:ext cx="697576" cy="990110"/>
            </a:xfrm>
            <a:prstGeom prst="bentArrow">
              <a:avLst>
                <a:gd name="adj1" fmla="val 15107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오른쪽 중괄호 14"/>
            <p:cNvSpPr/>
            <p:nvPr/>
          </p:nvSpPr>
          <p:spPr>
            <a:xfrm>
              <a:off x="5742101" y="1046714"/>
              <a:ext cx="225025" cy="360040"/>
            </a:xfrm>
            <a:prstGeom prst="rightBrace">
              <a:avLst/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6" name="Picture 7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808" y="2706765"/>
            <a:ext cx="2969728" cy="1605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아래쪽 화살표 18"/>
          <p:cNvSpPr/>
          <p:nvPr/>
        </p:nvSpPr>
        <p:spPr>
          <a:xfrm>
            <a:off x="3129466" y="2136682"/>
            <a:ext cx="376167" cy="525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49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7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9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제목 1"/>
          <p:cNvSpPr txBox="1">
            <a:spLocks/>
          </p:cNvSpPr>
          <p:nvPr/>
        </p:nvSpPr>
        <p:spPr>
          <a:xfrm>
            <a:off x="476548" y="525434"/>
            <a:ext cx="1795251" cy="1628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UI 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및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기능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- 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수강등</a:t>
            </a:r>
            <a:r>
              <a:rPr lang="ko-KR" altLang="en-US" sz="2000" dirty="0">
                <a:latin typeface="나눔스퀘어라운드 Bold" pitchFamily="50" charset="-127"/>
                <a:ea typeface="나눔스퀘어라운드 Bold" pitchFamily="50" charset="-127"/>
              </a:rPr>
              <a:t>록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094" y="816554"/>
            <a:ext cx="3071336" cy="22052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391" y="3111810"/>
            <a:ext cx="3084016" cy="1549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110" y="681540"/>
            <a:ext cx="3417223" cy="2480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499391" y="478001"/>
            <a:ext cx="2565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라운드 Bold" pitchFamily="50" charset="-127"/>
                <a:ea typeface="나눔스퀘어라운드 Bold" pitchFamily="50" charset="-127"/>
              </a:rPr>
              <a:t>1. </a:t>
            </a:r>
            <a:r>
              <a:rPr lang="ko-KR" altLang="en-US" sz="1600" dirty="0" smtClean="0">
                <a:latin typeface="나눔스퀘어라운드 Bold" pitchFamily="50" charset="-127"/>
                <a:ea typeface="나눔스퀘어라운드 Bold" pitchFamily="50" charset="-127"/>
              </a:rPr>
              <a:t>수강등록</a:t>
            </a:r>
            <a:endParaRPr lang="ko-KR" altLang="en-US" sz="16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2861810" y="2346725"/>
            <a:ext cx="540060" cy="2700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3896925" y="2349676"/>
            <a:ext cx="810090" cy="2700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221850" y="2606241"/>
            <a:ext cx="32578" cy="60087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4594502" y="2706765"/>
            <a:ext cx="2002723" cy="9001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356865" y="2211710"/>
            <a:ext cx="5581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  <a:latin typeface="나눔스퀘어라운드 Bold" pitchFamily="50" charset="-127"/>
                <a:ea typeface="나눔스퀘어라운드 Bold" pitchFamily="50" charset="-127"/>
              </a:rPr>
              <a:t>＞</a:t>
            </a:r>
            <a:endParaRPr lang="ko-KR" altLang="en-US" sz="3200" b="1" dirty="0">
              <a:solidFill>
                <a:srgbClr val="FF000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476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5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7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제목 1"/>
          <p:cNvSpPr txBox="1">
            <a:spLocks/>
          </p:cNvSpPr>
          <p:nvPr/>
        </p:nvSpPr>
        <p:spPr>
          <a:xfrm>
            <a:off x="476548" y="520786"/>
            <a:ext cx="1795251" cy="1628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UI 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및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기능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- 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수강등</a:t>
            </a:r>
            <a:r>
              <a:rPr lang="ko-KR" altLang="en-US" sz="2000" dirty="0">
                <a:latin typeface="나눔스퀘어라운드 Bold" pitchFamily="50" charset="-127"/>
                <a:ea typeface="나눔스퀘어라운드 Bold" pitchFamily="50" charset="-127"/>
              </a:rPr>
              <a:t>록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9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499391" y="501520"/>
            <a:ext cx="2565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라운드 Bold" pitchFamily="50" charset="-127"/>
                <a:ea typeface="나눔스퀘어라운드 Bold" pitchFamily="50" charset="-127"/>
              </a:rPr>
              <a:t>2</a:t>
            </a:r>
            <a:r>
              <a:rPr lang="en-US" altLang="ko-KR" sz="1600" dirty="0" smtClean="0">
                <a:latin typeface="나눔스퀘어라운드 Bold" pitchFamily="50" charset="-127"/>
                <a:ea typeface="나눔스퀘어라운드 Bold" pitchFamily="50" charset="-127"/>
              </a:rPr>
              <a:t>. </a:t>
            </a:r>
            <a:r>
              <a:rPr lang="ko-KR" altLang="en-US" sz="1600" dirty="0" smtClean="0">
                <a:latin typeface="나눔스퀘어라운드 Bold" pitchFamily="50" charset="-127"/>
                <a:ea typeface="나눔스퀘어라운드 Bold" pitchFamily="50" charset="-127"/>
              </a:rPr>
              <a:t>수강등록 소스  </a:t>
            </a:r>
            <a:endParaRPr lang="ko-KR" altLang="en-US" sz="16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755" y="771550"/>
            <a:ext cx="6525725" cy="1851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616755"/>
            <a:ext cx="6450550" cy="476510"/>
          </a:xfrm>
          <a:prstGeom prst="rect">
            <a:avLst/>
          </a:prstGeom>
          <a:noFill/>
          <a:ln w="12700">
            <a:solidFill>
              <a:srgbClr val="006C5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6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487" y="3111810"/>
            <a:ext cx="6450550" cy="393998"/>
          </a:xfrm>
          <a:prstGeom prst="rect">
            <a:avLst/>
          </a:prstGeom>
          <a:noFill/>
          <a:ln w="12700">
            <a:solidFill>
              <a:srgbClr val="006C5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7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516855"/>
            <a:ext cx="6451277" cy="554996"/>
          </a:xfrm>
          <a:prstGeom prst="rect">
            <a:avLst/>
          </a:prstGeom>
          <a:noFill/>
          <a:ln w="12700">
            <a:solidFill>
              <a:srgbClr val="006C5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8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483" y="4082315"/>
            <a:ext cx="6448828" cy="630071"/>
          </a:xfrm>
          <a:prstGeom prst="rect">
            <a:avLst/>
          </a:prstGeom>
          <a:noFill/>
          <a:ln w="12700">
            <a:solidFill>
              <a:srgbClr val="006C5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20" name="꺾인 연결선 19"/>
          <p:cNvCxnSpPr>
            <a:endCxn id="15" idx="1"/>
          </p:cNvCxnSpPr>
          <p:nvPr/>
        </p:nvCxnSpPr>
        <p:spPr>
          <a:xfrm rot="5400000">
            <a:off x="2000101" y="1948295"/>
            <a:ext cx="1318375" cy="495055"/>
          </a:xfrm>
          <a:prstGeom prst="bentConnector4">
            <a:avLst>
              <a:gd name="adj1" fmla="val -458"/>
              <a:gd name="adj2" fmla="val 146177"/>
            </a:avLst>
          </a:prstGeom>
          <a:ln>
            <a:solidFill>
              <a:srgbClr val="006C5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endCxn id="16" idx="1"/>
          </p:cNvCxnSpPr>
          <p:nvPr/>
        </p:nvCxnSpPr>
        <p:spPr>
          <a:xfrm rot="5400000">
            <a:off x="1833295" y="2280292"/>
            <a:ext cx="1607709" cy="449324"/>
          </a:xfrm>
          <a:prstGeom prst="bentConnector4">
            <a:avLst>
              <a:gd name="adj1" fmla="val -759"/>
              <a:gd name="adj2" fmla="val 197513"/>
            </a:avLst>
          </a:prstGeom>
          <a:ln>
            <a:solidFill>
              <a:srgbClr val="006C5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endCxn id="17" idx="1"/>
          </p:cNvCxnSpPr>
          <p:nvPr/>
        </p:nvCxnSpPr>
        <p:spPr>
          <a:xfrm rot="5400000">
            <a:off x="1992087" y="2924627"/>
            <a:ext cx="1289399" cy="450052"/>
          </a:xfrm>
          <a:prstGeom prst="bentConnector4">
            <a:avLst>
              <a:gd name="adj1" fmla="val -159"/>
              <a:gd name="adj2" fmla="val 186068"/>
            </a:avLst>
          </a:prstGeom>
          <a:ln>
            <a:solidFill>
              <a:srgbClr val="006C5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endCxn id="18" idx="1"/>
          </p:cNvCxnSpPr>
          <p:nvPr/>
        </p:nvCxnSpPr>
        <p:spPr>
          <a:xfrm rot="5400000">
            <a:off x="1724848" y="3260385"/>
            <a:ext cx="1825601" cy="448330"/>
          </a:xfrm>
          <a:prstGeom prst="bentConnector4">
            <a:avLst>
              <a:gd name="adj1" fmla="val -368"/>
              <a:gd name="adj2" fmla="val 170818"/>
            </a:avLst>
          </a:prstGeom>
          <a:ln>
            <a:solidFill>
              <a:srgbClr val="006C5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18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67744" y="951571"/>
            <a:ext cx="6419056" cy="1768697"/>
          </a:xfrm>
        </p:spPr>
        <p:txBody>
          <a:bodyPr>
            <a:noAutofit/>
          </a:bodyPr>
          <a:lstStyle/>
          <a:p>
            <a:pPr marL="0" indent="0" algn="ctr">
              <a:lnSpc>
                <a:spcPct val="125000"/>
              </a:lnSpc>
              <a:buNone/>
            </a:pP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교육비지원 대상학생의 방과후학교 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0" indent="0" algn="ctr">
              <a:lnSpc>
                <a:spcPct val="125000"/>
              </a:lnSpc>
              <a:buNone/>
            </a:pP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자유수강지원금의 사용 및 잔액의 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0" indent="0" algn="ctr">
              <a:lnSpc>
                <a:spcPct val="125000"/>
              </a:lnSpc>
              <a:buNone/>
            </a:pP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관리를 효율적으로 처리하기 위함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17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19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539552" y="996575"/>
            <a:ext cx="1306488" cy="1507667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개발 목적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030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5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7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제목 1"/>
          <p:cNvSpPr txBox="1">
            <a:spLocks/>
          </p:cNvSpPr>
          <p:nvPr/>
        </p:nvSpPr>
        <p:spPr>
          <a:xfrm>
            <a:off x="476548" y="437465"/>
            <a:ext cx="1795251" cy="17889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UI 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및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기능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- 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수강등</a:t>
            </a:r>
            <a:r>
              <a:rPr lang="ko-KR" altLang="en-US" sz="2000" dirty="0">
                <a:latin typeface="나눔스퀘어라운드 Bold" pitchFamily="50" charset="-127"/>
                <a:ea typeface="나눔스퀘어라운드 Bold" pitchFamily="50" charset="-127"/>
              </a:rPr>
              <a:t>록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9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499391" y="501520"/>
            <a:ext cx="2565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라운드 Bold" pitchFamily="50" charset="-127"/>
                <a:ea typeface="나눔스퀘어라운드 Bold" pitchFamily="50" charset="-127"/>
              </a:rPr>
              <a:t>4. </a:t>
            </a:r>
            <a:r>
              <a:rPr lang="ko-KR" altLang="en-US" sz="1600" dirty="0" smtClean="0">
                <a:latin typeface="나눔스퀘어라운드 Bold" pitchFamily="50" charset="-127"/>
                <a:ea typeface="나눔스퀘어라운드 Bold" pitchFamily="50" charset="-127"/>
              </a:rPr>
              <a:t>수강등록 결과 확인</a:t>
            </a:r>
            <a:endParaRPr lang="ko-KR" altLang="en-US" sz="16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2271799" y="835679"/>
            <a:ext cx="3530868" cy="3311246"/>
            <a:chOff x="2271799" y="835679"/>
            <a:chExt cx="3155297" cy="2329008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1799" y="835679"/>
              <a:ext cx="3155297" cy="2329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3" name="직선 연결선 12"/>
            <p:cNvCxnSpPr/>
            <p:nvPr/>
          </p:nvCxnSpPr>
          <p:spPr>
            <a:xfrm>
              <a:off x="2366755" y="1798039"/>
              <a:ext cx="222774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3086835" y="2661760"/>
              <a:ext cx="9001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3086835" y="2751770"/>
              <a:ext cx="9001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3094475" y="2905835"/>
              <a:ext cx="9001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/>
          <p:cNvGrpSpPr/>
          <p:nvPr/>
        </p:nvGrpSpPr>
        <p:grpSpPr>
          <a:xfrm>
            <a:off x="5064736" y="835678"/>
            <a:ext cx="3877695" cy="3311247"/>
            <a:chOff x="5652120" y="835678"/>
            <a:chExt cx="3290311" cy="2306897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120" y="835678"/>
              <a:ext cx="3290311" cy="23068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5" name="직선 연결선 14"/>
            <p:cNvCxnSpPr/>
            <p:nvPr/>
          </p:nvCxnSpPr>
          <p:spPr>
            <a:xfrm>
              <a:off x="5802667" y="1827184"/>
              <a:ext cx="222774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6501975" y="2751770"/>
              <a:ext cx="9001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6501975" y="2841780"/>
              <a:ext cx="9001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6509615" y="2995845"/>
              <a:ext cx="9001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/>
            <p:cNvSpPr/>
            <p:nvPr/>
          </p:nvSpPr>
          <p:spPr>
            <a:xfrm>
              <a:off x="6515100" y="2604800"/>
              <a:ext cx="9001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3189205" y="3246825"/>
            <a:ext cx="9001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4870970" y="2203906"/>
            <a:ext cx="331100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오른쪽 중괄호 15"/>
          <p:cNvSpPr/>
          <p:nvPr/>
        </p:nvSpPr>
        <p:spPr>
          <a:xfrm>
            <a:off x="3356865" y="3407832"/>
            <a:ext cx="90010" cy="371073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>
            <a:stCxn id="16" idx="1"/>
          </p:cNvCxnSpPr>
          <p:nvPr/>
        </p:nvCxnSpPr>
        <p:spPr>
          <a:xfrm flipV="1">
            <a:off x="3446875" y="3593368"/>
            <a:ext cx="2520280" cy="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58"/>
          <a:stretch/>
        </p:blipFill>
        <p:spPr bwMode="auto">
          <a:xfrm>
            <a:off x="6282190" y="2967137"/>
            <a:ext cx="2725287" cy="1237677"/>
          </a:xfrm>
          <a:prstGeom prst="rect">
            <a:avLst/>
          </a:prstGeom>
          <a:noFill/>
          <a:ln w="9525">
            <a:solidFill>
              <a:srgbClr val="006C5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272300" y="2967137"/>
            <a:ext cx="1215135" cy="307777"/>
          </a:xfrm>
          <a:prstGeom prst="rect">
            <a:avLst/>
          </a:prstGeom>
          <a:noFill/>
          <a:ln w="12700">
            <a:solidFill>
              <a:srgbClr val="006C5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트리거로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계산 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834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695" y="867647"/>
            <a:ext cx="2910253" cy="1839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7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9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843" y="1384141"/>
            <a:ext cx="3289632" cy="2110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직선 연결선 12"/>
          <p:cNvCxnSpPr/>
          <p:nvPr/>
        </p:nvCxnSpPr>
        <p:spPr>
          <a:xfrm>
            <a:off x="3671900" y="1446625"/>
            <a:ext cx="67507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015" y="1339276"/>
            <a:ext cx="286264" cy="214698"/>
          </a:xfrm>
          <a:prstGeom prst="rect">
            <a:avLst/>
          </a:prstGeom>
        </p:spPr>
      </p:pic>
      <p:sp>
        <p:nvSpPr>
          <p:cNvPr id="11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321750" y="501520"/>
            <a:ext cx="3017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나눔스퀘어라운드 Bold" pitchFamily="50" charset="-127"/>
                <a:ea typeface="나눔스퀘어라운드 Bold" pitchFamily="50" charset="-127"/>
              </a:rPr>
              <a:t>예외</a:t>
            </a:r>
            <a:r>
              <a:rPr lang="en-US" altLang="ko-KR" sz="1600" dirty="0" smtClean="0">
                <a:latin typeface="나눔스퀘어라운드 Bold" pitchFamily="50" charset="-127"/>
                <a:ea typeface="나눔스퀘어라운드 Bold" pitchFamily="50" charset="-127"/>
              </a:rPr>
              <a:t>1. </a:t>
            </a:r>
            <a:r>
              <a:rPr lang="ko-KR" altLang="en-US" sz="1600" dirty="0" smtClean="0">
                <a:latin typeface="나눔스퀘어라운드 Bold" pitchFamily="50" charset="-127"/>
                <a:ea typeface="나눔스퀘어라운드 Bold" pitchFamily="50" charset="-127"/>
              </a:rPr>
              <a:t>과목 선택 없이 버튼 </a:t>
            </a:r>
            <a:r>
              <a:rPr lang="ko-KR" altLang="en-US" sz="1600" dirty="0" err="1" smtClean="0">
                <a:latin typeface="나눔스퀘어라운드 Bold" pitchFamily="50" charset="-127"/>
                <a:ea typeface="나눔스퀘어라운드 Bold" pitchFamily="50" charset="-127"/>
              </a:rPr>
              <a:t>클릭시</a:t>
            </a:r>
            <a:endParaRPr lang="ko-KR" altLang="en-US" sz="16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84816" y="1045588"/>
            <a:ext cx="27476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나눔스퀘어라운드 Bold" pitchFamily="50" charset="-127"/>
                <a:ea typeface="나눔스퀘어라운드 Bold" pitchFamily="50" charset="-127"/>
              </a:rPr>
              <a:t>예외</a:t>
            </a:r>
            <a:r>
              <a:rPr lang="en-US" altLang="ko-KR" sz="1600" dirty="0" smtClean="0">
                <a:latin typeface="나눔스퀘어라운드 Bold" pitchFamily="50" charset="-127"/>
                <a:ea typeface="나눔스퀘어라운드 Bold" pitchFamily="50" charset="-127"/>
              </a:rPr>
              <a:t>2. </a:t>
            </a:r>
            <a:r>
              <a:rPr lang="ko-KR" altLang="en-US" sz="1600" dirty="0" smtClean="0">
                <a:latin typeface="나눔스퀘어라운드 Bold" pitchFamily="50" charset="-127"/>
                <a:ea typeface="나눔스퀘어라운드 Bold" pitchFamily="50" charset="-127"/>
              </a:rPr>
              <a:t>과목 중복 신청의 경우</a:t>
            </a:r>
            <a:endParaRPr lang="ko-KR" altLang="en-US" sz="16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6957265" y="2027382"/>
            <a:ext cx="63007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477647" y="2351706"/>
            <a:ext cx="44999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/>
          <p:cNvSpPr txBox="1">
            <a:spLocks/>
          </p:cNvSpPr>
          <p:nvPr/>
        </p:nvSpPr>
        <p:spPr>
          <a:xfrm>
            <a:off x="476548" y="443815"/>
            <a:ext cx="1795251" cy="17889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UI 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및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기능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- 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수강등</a:t>
            </a:r>
            <a:r>
              <a:rPr lang="ko-KR" altLang="en-US" sz="2000" dirty="0">
                <a:latin typeface="나눔스퀘어라운드 Bold" pitchFamily="50" charset="-127"/>
                <a:ea typeface="나눔스퀘어라운드 Bold" pitchFamily="50" charset="-127"/>
              </a:rPr>
              <a:t>록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434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5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7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제목 1"/>
          <p:cNvSpPr txBox="1">
            <a:spLocks/>
          </p:cNvSpPr>
          <p:nvPr/>
        </p:nvSpPr>
        <p:spPr>
          <a:xfrm>
            <a:off x="476548" y="507870"/>
            <a:ext cx="1795251" cy="19689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UI 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및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기능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수강 확인 및</a:t>
            </a:r>
            <a:r>
              <a:rPr lang="en-US" altLang="ko-KR" sz="2000" dirty="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정정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969" y="840074"/>
            <a:ext cx="2952867" cy="2126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669" y="1356615"/>
            <a:ext cx="300033" cy="225025"/>
          </a:xfrm>
          <a:prstGeom prst="rect">
            <a:avLst/>
          </a:prstGeom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124" y="794867"/>
            <a:ext cx="3105375" cy="2216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순서도: 천공 테이프 1"/>
          <p:cNvSpPr/>
          <p:nvPr/>
        </p:nvSpPr>
        <p:spPr>
          <a:xfrm>
            <a:off x="-108520" y="4494428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32" y="1840604"/>
            <a:ext cx="300033" cy="225025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5202070" y="1716655"/>
            <a:ext cx="675074" cy="630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latin typeface="나눔스퀘어라운드 Bold" pitchFamily="50" charset="-127"/>
                <a:ea typeface="나눔스퀘어라운드 Bold" pitchFamily="50" charset="-127"/>
              </a:rPr>
              <a:t>제거</a:t>
            </a:r>
            <a:endParaRPr lang="ko-KR" altLang="en-US" sz="1400" b="1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21750" y="501520"/>
            <a:ext cx="3017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라운드 Bold" pitchFamily="50" charset="-127"/>
                <a:ea typeface="나눔스퀘어라운드 Bold" pitchFamily="50" charset="-127"/>
              </a:rPr>
              <a:t>1. </a:t>
            </a:r>
            <a:r>
              <a:rPr lang="ko-KR" altLang="en-US" sz="1600" dirty="0" smtClean="0">
                <a:latin typeface="나눔스퀘어라운드 Bold" pitchFamily="50" charset="-127"/>
                <a:ea typeface="나눔스퀘어라운드 Bold" pitchFamily="50" charset="-127"/>
              </a:rPr>
              <a:t>신청된 강좌 제거</a:t>
            </a:r>
            <a:endParaRPr lang="ko-KR" altLang="en-US" sz="16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134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5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7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제목 1"/>
          <p:cNvSpPr txBox="1">
            <a:spLocks/>
          </p:cNvSpPr>
          <p:nvPr/>
        </p:nvSpPr>
        <p:spPr>
          <a:xfrm>
            <a:off x="476548" y="494615"/>
            <a:ext cx="1795251" cy="19689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UI 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및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기능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수강 확인 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및 정정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9" name="순서도: 천공 테이프 1"/>
          <p:cNvSpPr/>
          <p:nvPr/>
        </p:nvSpPr>
        <p:spPr>
          <a:xfrm>
            <a:off x="-108520" y="4494428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765" y="494615"/>
            <a:ext cx="6480720" cy="3350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432" y="3845007"/>
            <a:ext cx="6502048" cy="526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꺾인 연결선 10"/>
          <p:cNvCxnSpPr>
            <a:endCxn id="2056" idx="1"/>
          </p:cNvCxnSpPr>
          <p:nvPr/>
        </p:nvCxnSpPr>
        <p:spPr>
          <a:xfrm rot="5400000">
            <a:off x="1340200" y="2721883"/>
            <a:ext cx="2436829" cy="336363"/>
          </a:xfrm>
          <a:prstGeom prst="bentConnector4">
            <a:avLst>
              <a:gd name="adj1" fmla="val 816"/>
              <a:gd name="adj2" fmla="val 124919"/>
            </a:avLst>
          </a:prstGeom>
          <a:ln w="12700">
            <a:solidFill>
              <a:srgbClr val="006C5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89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5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7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제목 1"/>
          <p:cNvSpPr txBox="1">
            <a:spLocks/>
          </p:cNvSpPr>
          <p:nvPr/>
        </p:nvSpPr>
        <p:spPr>
          <a:xfrm>
            <a:off x="476548" y="507870"/>
            <a:ext cx="1795251" cy="19689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UI 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및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기능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수강 확인 및</a:t>
            </a:r>
            <a:r>
              <a:rPr lang="en-US" altLang="ko-KR" sz="2000" dirty="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정정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669" y="1356615"/>
            <a:ext cx="300033" cy="225025"/>
          </a:xfrm>
          <a:prstGeom prst="rect">
            <a:avLst/>
          </a:prstGeom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663" y="810522"/>
            <a:ext cx="3105375" cy="1806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801" y="2976795"/>
            <a:ext cx="5175575" cy="17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순서도: 천공 테이프 1"/>
          <p:cNvSpPr/>
          <p:nvPr/>
        </p:nvSpPr>
        <p:spPr>
          <a:xfrm>
            <a:off x="-108520" y="4494428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321750" y="501520"/>
            <a:ext cx="3017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라운드 Bold" pitchFamily="50" charset="-127"/>
                <a:ea typeface="나눔스퀘어라운드 Bold" pitchFamily="50" charset="-127"/>
              </a:rPr>
              <a:t>2. </a:t>
            </a:r>
            <a:r>
              <a:rPr lang="ko-KR" altLang="en-US" sz="1600" dirty="0" smtClean="0">
                <a:latin typeface="나눔스퀘어라운드 Bold" pitchFamily="50" charset="-127"/>
                <a:ea typeface="나눔스퀘어라운드 Bold" pitchFamily="50" charset="-127"/>
              </a:rPr>
              <a:t>수정 </a:t>
            </a:r>
            <a:endParaRPr lang="ko-KR" altLang="en-US" sz="16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0" name="오른쪽 화살표 9"/>
          <p:cNvSpPr/>
          <p:nvPr/>
        </p:nvSpPr>
        <p:spPr>
          <a:xfrm rot="5400000">
            <a:off x="3493070" y="2633584"/>
            <a:ext cx="675074" cy="630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ko-KR" altLang="en-US" sz="1400" b="1" dirty="0" smtClean="0">
                <a:latin typeface="나눔스퀘어라운드 Bold" pitchFamily="50" charset="-127"/>
                <a:ea typeface="나눔스퀘어라운드 Bold" pitchFamily="50" charset="-127"/>
              </a:rPr>
              <a:t>수정</a:t>
            </a:r>
            <a:endParaRPr lang="ko-KR" altLang="en-US" sz="1400" b="1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821112" y="3921900"/>
            <a:ext cx="3195296" cy="360040"/>
            <a:chOff x="5821112" y="4085948"/>
            <a:chExt cx="3195296" cy="360040"/>
          </a:xfrm>
        </p:grpSpPr>
        <p:sp>
          <p:nvSpPr>
            <p:cNvPr id="11" name="TextBox 10"/>
            <p:cNvSpPr txBox="1"/>
            <p:nvPr/>
          </p:nvSpPr>
          <p:spPr>
            <a:xfrm>
              <a:off x="6001072" y="4085948"/>
              <a:ext cx="3015336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메인페이지</a:t>
              </a:r>
              <a:r>
                <a:rPr lang="ko-KR" altLang="en-US" sz="14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해당 학생의 현재 잔액 변경</a:t>
              </a:r>
              <a:endPara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14" name="직선 연결선 13"/>
            <p:cNvCxnSpPr>
              <a:stCxn id="11" idx="1"/>
            </p:cNvCxnSpPr>
            <p:nvPr/>
          </p:nvCxnSpPr>
          <p:spPr>
            <a:xfrm flipH="1">
              <a:off x="5821112" y="4239837"/>
              <a:ext cx="179960" cy="20615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770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045" y="591530"/>
            <a:ext cx="6426430" cy="1872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003"/>
          <a:stretch/>
        </p:blipFill>
        <p:spPr bwMode="auto">
          <a:xfrm>
            <a:off x="2421045" y="2346725"/>
            <a:ext cx="4681275" cy="457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294"/>
          <a:stretch/>
        </p:blipFill>
        <p:spPr bwMode="auto">
          <a:xfrm>
            <a:off x="2421045" y="2851194"/>
            <a:ext cx="6492998" cy="890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700" y="3741880"/>
            <a:ext cx="6512343" cy="555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9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11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10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제목 1"/>
          <p:cNvSpPr txBox="1">
            <a:spLocks/>
          </p:cNvSpPr>
          <p:nvPr/>
        </p:nvSpPr>
        <p:spPr>
          <a:xfrm>
            <a:off x="476548" y="494615"/>
            <a:ext cx="1795251" cy="19689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UI 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및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기능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수강 </a:t>
            </a:r>
            <a:r>
              <a:rPr lang="ko-KR" altLang="en-US" sz="2000" dirty="0" err="1" smtClean="0">
                <a:latin typeface="나눔스퀘어라운드 Bold" pitchFamily="50" charset="-127"/>
                <a:ea typeface="나눔스퀘어라운드 Bold" pitchFamily="50" charset="-127"/>
              </a:rPr>
              <a:t>취소시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 소스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3" name="순서도: 천공 테이프 1"/>
          <p:cNvSpPr/>
          <p:nvPr/>
        </p:nvSpPr>
        <p:spPr>
          <a:xfrm>
            <a:off x="-108520" y="4494428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>
            <a:endCxn id="3" idx="1"/>
          </p:cNvCxnSpPr>
          <p:nvPr/>
        </p:nvCxnSpPr>
        <p:spPr>
          <a:xfrm rot="5400000">
            <a:off x="2099537" y="1948153"/>
            <a:ext cx="948766" cy="305750"/>
          </a:xfrm>
          <a:prstGeom prst="bentConnector4">
            <a:avLst>
              <a:gd name="adj1" fmla="val 200"/>
              <a:gd name="adj2" fmla="val 162306"/>
            </a:avLst>
          </a:prstGeom>
          <a:ln w="12700">
            <a:solidFill>
              <a:srgbClr val="006C5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endCxn id="5" idx="1"/>
          </p:cNvCxnSpPr>
          <p:nvPr/>
        </p:nvCxnSpPr>
        <p:spPr>
          <a:xfrm rot="5400000">
            <a:off x="1457793" y="2750575"/>
            <a:ext cx="2212910" cy="325095"/>
          </a:xfrm>
          <a:prstGeom prst="bentConnector4">
            <a:avLst>
              <a:gd name="adj1" fmla="val 1027"/>
              <a:gd name="adj2" fmla="val 170318"/>
            </a:avLst>
          </a:prstGeom>
          <a:ln w="12700">
            <a:solidFill>
              <a:srgbClr val="006C5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endCxn id="4" idx="1"/>
          </p:cNvCxnSpPr>
          <p:nvPr/>
        </p:nvCxnSpPr>
        <p:spPr>
          <a:xfrm rot="5400000">
            <a:off x="1774311" y="2363392"/>
            <a:ext cx="1579879" cy="286410"/>
          </a:xfrm>
          <a:prstGeom prst="bentConnector4">
            <a:avLst>
              <a:gd name="adj1" fmla="val -268"/>
              <a:gd name="adj2" fmla="val 179816"/>
            </a:avLst>
          </a:prstGeom>
          <a:ln w="12700">
            <a:solidFill>
              <a:srgbClr val="006C5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72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6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8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제목 1"/>
          <p:cNvSpPr txBox="1">
            <a:spLocks/>
          </p:cNvSpPr>
          <p:nvPr/>
        </p:nvSpPr>
        <p:spPr>
          <a:xfrm>
            <a:off x="476548" y="345452"/>
            <a:ext cx="1795251" cy="22840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UI 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및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기능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자유수강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      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운영현황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755" y="906565"/>
            <a:ext cx="4527959" cy="271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755" y="2256123"/>
            <a:ext cx="5052328" cy="2299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타원 1"/>
          <p:cNvSpPr/>
          <p:nvPr/>
        </p:nvSpPr>
        <p:spPr>
          <a:xfrm>
            <a:off x="3851920" y="3111810"/>
            <a:ext cx="630243" cy="5207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>
            <a:off x="3424458" y="1626645"/>
            <a:ext cx="1485165" cy="1485165"/>
          </a:xfrm>
          <a:prstGeom prst="downArrow">
            <a:avLst>
              <a:gd name="adj1" fmla="val 6282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3536885" y="1626645"/>
            <a:ext cx="12376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학생 </a:t>
            </a:r>
            <a:endParaRPr lang="en-US" altLang="ko-KR" sz="2000" dirty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등록 시 </a:t>
            </a:r>
            <a:endParaRPr lang="en-US" altLang="ko-KR" sz="2000" dirty="0" smtClean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인원수</a:t>
            </a:r>
            <a:endParaRPr lang="en-US" altLang="ko-KR" sz="2000" dirty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계산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858" y="1820475"/>
            <a:ext cx="4117959" cy="1144398"/>
          </a:xfrm>
          <a:prstGeom prst="rect">
            <a:avLst/>
          </a:prstGeom>
          <a:noFill/>
          <a:ln w="9525">
            <a:solidFill>
              <a:srgbClr val="006C5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54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7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9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611563" y="1311610"/>
            <a:ext cx="7920879" cy="139515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ko-KR" sz="6600" dirty="0" smtClean="0">
                <a:latin typeface="나눔스퀘어라운드 ExtraBold" pitchFamily="50" charset="-127"/>
                <a:ea typeface="나눔스퀘어라운드 ExtraBold" pitchFamily="50" charset="-127"/>
              </a:rPr>
              <a:t>THANKS A LOT!!</a:t>
            </a:r>
            <a:endParaRPr lang="ko-KR" altLang="en-US" sz="6600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571748"/>
            <a:ext cx="795088" cy="596317"/>
          </a:xfrm>
          <a:prstGeom prst="rect">
            <a:avLst/>
          </a:prstGeom>
        </p:spPr>
      </p:pic>
      <p:sp>
        <p:nvSpPr>
          <p:cNvPr id="14" name="제목 1"/>
          <p:cNvSpPr txBox="1">
            <a:spLocks/>
          </p:cNvSpPr>
          <p:nvPr/>
        </p:nvSpPr>
        <p:spPr>
          <a:xfrm>
            <a:off x="1894176" y="2470488"/>
            <a:ext cx="5355652" cy="7988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감사합니다</a:t>
            </a:r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7808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73" y="836734"/>
            <a:ext cx="2630633" cy="1467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098" y="816555"/>
            <a:ext cx="2851351" cy="1461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제목 1"/>
          <p:cNvSpPr txBox="1">
            <a:spLocks/>
          </p:cNvSpPr>
          <p:nvPr/>
        </p:nvSpPr>
        <p:spPr>
          <a:xfrm>
            <a:off x="476037" y="996575"/>
            <a:ext cx="1530678" cy="225025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개발 목적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- 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이전 방식</a:t>
            </a:r>
            <a:endParaRPr lang="ko-KR" altLang="en-US" sz="20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71" y="2726445"/>
            <a:ext cx="2925047" cy="1492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36" y="2656393"/>
            <a:ext cx="2873824" cy="1787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15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9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17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10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/>
          <p:cNvSpPr txBox="1"/>
          <p:nvPr/>
        </p:nvSpPr>
        <p:spPr>
          <a:xfrm>
            <a:off x="2434547" y="504896"/>
            <a:ext cx="2369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교육비 </a:t>
            </a:r>
            <a:r>
              <a:rPr lang="ko-KR" altLang="en-US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확정자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명단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71099" y="501520"/>
            <a:ext cx="2369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방과후학교 수강신청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34547" y="2372603"/>
            <a:ext cx="2369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지원자 수강현황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42130" y="2346725"/>
            <a:ext cx="260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r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교육비지원자등록 명단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720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476037" y="996575"/>
            <a:ext cx="1530678" cy="225025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개발 목적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- 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이전 방식</a:t>
            </a:r>
            <a:endParaRPr lang="ko-KR" altLang="en-US" sz="20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780" y="1147351"/>
            <a:ext cx="2160240" cy="2414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075" y="863880"/>
            <a:ext cx="3491309" cy="1721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074" y="2550682"/>
            <a:ext cx="3654463" cy="1821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15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17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9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/>
          <p:cNvSpPr txBox="1"/>
          <p:nvPr/>
        </p:nvSpPr>
        <p:spPr>
          <a:xfrm>
            <a:off x="2382791" y="755517"/>
            <a:ext cx="2369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사용내역 가정통신문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42030" y="501521"/>
            <a:ext cx="405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6. </a:t>
            </a:r>
            <a:r>
              <a:rPr lang="ko-KR" altLang="en-US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자유수강권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지원 실적 및 회수대장 보고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73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66556" y="1169085"/>
            <a:ext cx="1306488" cy="1177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나눔스퀘어라운드 Bold" pitchFamily="50" charset="-127"/>
                <a:ea typeface="나눔스퀘어라운드 Bold" pitchFamily="50" charset="-127"/>
              </a:rPr>
              <a:t>용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어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정</a:t>
            </a:r>
            <a:r>
              <a:rPr lang="ko-KR" altLang="en-US" dirty="0">
                <a:latin typeface="나눔스퀘어라운드 Bold" pitchFamily="50" charset="-127"/>
                <a:ea typeface="나눔스퀘어라운드 Bold" pitchFamily="50" charset="-127"/>
              </a:rPr>
              <a:t>의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2186735" y="591530"/>
            <a:ext cx="6419056" cy="40279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25000"/>
              </a:lnSpc>
              <a:buFont typeface="Arial" pitchFamily="34" charset="0"/>
              <a:buAutoNum type="arabicPeriod"/>
            </a:pPr>
            <a:r>
              <a:rPr lang="ko-KR" altLang="en-US" sz="2800" dirty="0" smtClean="0">
                <a:latin typeface="나눔스퀘어라운드 Bold" pitchFamily="50" charset="-127"/>
                <a:ea typeface="나눔스퀘어라운드 Bold" pitchFamily="50" charset="-127"/>
              </a:rPr>
              <a:t>학년도</a:t>
            </a:r>
            <a:r>
              <a:rPr lang="en-US" altLang="ko-KR" sz="2400" dirty="0" smtClean="0">
                <a:latin typeface="나눔스퀘어라운드 Bold" pitchFamily="50" charset="-127"/>
                <a:ea typeface="나눔스퀘어라운드 Bold" pitchFamily="50" charset="-127"/>
              </a:rPr>
              <a:t>:</a:t>
            </a:r>
            <a:r>
              <a:rPr lang="ko-KR" altLang="en-US" sz="2400" dirty="0" smtClean="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2400" dirty="0" smtClean="0">
                <a:latin typeface="나눔스퀘어라운드 Bold" pitchFamily="50" charset="-127"/>
                <a:ea typeface="나눔스퀘어라운드 Bold" pitchFamily="50" charset="-127"/>
              </a:rPr>
              <a:t>3</a:t>
            </a:r>
            <a:r>
              <a:rPr lang="ko-KR" altLang="en-US" sz="2400" dirty="0" smtClean="0">
                <a:latin typeface="나눔스퀘어라운드 Bold" pitchFamily="50" charset="-127"/>
                <a:ea typeface="나눔스퀘어라운드 Bold" pitchFamily="50" charset="-127"/>
              </a:rPr>
              <a:t>월 </a:t>
            </a:r>
            <a:r>
              <a:rPr lang="en-US" altLang="ko-KR" sz="2400" dirty="0" smtClean="0">
                <a:latin typeface="나눔스퀘어라운드 Bold" pitchFamily="50" charset="-127"/>
                <a:ea typeface="나눔스퀘어라운드 Bold" pitchFamily="50" charset="-127"/>
              </a:rPr>
              <a:t>~</a:t>
            </a:r>
            <a:r>
              <a:rPr lang="ko-KR" altLang="en-US" sz="2400" dirty="0" smtClean="0">
                <a:latin typeface="나눔스퀘어라운드 Bold" pitchFamily="50" charset="-127"/>
                <a:ea typeface="나눔스퀘어라운드 Bold" pitchFamily="50" charset="-127"/>
              </a:rPr>
              <a:t> 다음해 </a:t>
            </a:r>
            <a:r>
              <a:rPr lang="en-US" altLang="ko-KR" sz="2400" dirty="0" smtClean="0">
                <a:latin typeface="나눔스퀘어라운드 Bold" pitchFamily="50" charset="-127"/>
                <a:ea typeface="나눔스퀘어라운드 Bold" pitchFamily="50" charset="-127"/>
              </a:rPr>
              <a:t>2</a:t>
            </a:r>
            <a:r>
              <a:rPr lang="ko-KR" altLang="en-US" sz="2400" dirty="0" smtClean="0">
                <a:latin typeface="나눔스퀘어라운드 Bold" pitchFamily="50" charset="-127"/>
                <a:ea typeface="나눔스퀘어라운드 Bold" pitchFamily="50" charset="-127"/>
              </a:rPr>
              <a:t>월 을 말함</a:t>
            </a:r>
            <a:endParaRPr lang="en-US" altLang="ko-KR" sz="24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514350" indent="-514350">
              <a:lnSpc>
                <a:spcPct val="125000"/>
              </a:lnSpc>
              <a:buFont typeface="Arial" pitchFamily="34" charset="0"/>
              <a:buAutoNum type="arabicPeriod"/>
            </a:pPr>
            <a:r>
              <a:rPr lang="ko-KR" altLang="en-US" sz="2800" dirty="0" smtClean="0">
                <a:latin typeface="나눔스퀘어라운드 Bold" pitchFamily="50" charset="-127"/>
                <a:ea typeface="나눔스퀘어라운드 Bold" pitchFamily="50" charset="-127"/>
              </a:rPr>
              <a:t>분기</a:t>
            </a:r>
            <a:r>
              <a:rPr lang="en-US" altLang="ko-KR" sz="2400" dirty="0" smtClean="0">
                <a:latin typeface="나눔스퀘어라운드 Bold" pitchFamily="50" charset="-127"/>
                <a:ea typeface="나눔스퀘어라운드 Bold" pitchFamily="50" charset="-127"/>
              </a:rPr>
              <a:t>:</a:t>
            </a:r>
            <a:r>
              <a:rPr lang="ko-KR" altLang="en-US" sz="2400" dirty="0" smtClean="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2400" dirty="0" smtClean="0">
                <a:latin typeface="나눔스퀘어라운드 Bold" pitchFamily="50" charset="-127"/>
                <a:ea typeface="나눔스퀘어라운드 Bold" pitchFamily="50" charset="-127"/>
              </a:rPr>
              <a:t>3</a:t>
            </a:r>
            <a:r>
              <a:rPr lang="ko-KR" altLang="en-US" sz="2400" dirty="0" smtClean="0">
                <a:latin typeface="나눔스퀘어라운드 Bold" pitchFamily="50" charset="-127"/>
                <a:ea typeface="나눔스퀘어라운드 Bold" pitchFamily="50" charset="-127"/>
              </a:rPr>
              <a:t>월부터 </a:t>
            </a:r>
            <a:r>
              <a:rPr lang="en-US" altLang="ko-KR" sz="2400" dirty="0" smtClean="0">
                <a:latin typeface="나눔스퀘어라운드 Bold" pitchFamily="50" charset="-127"/>
                <a:ea typeface="나눔스퀘어라운드 Bold" pitchFamily="50" charset="-127"/>
              </a:rPr>
              <a:t>3</a:t>
            </a:r>
            <a:r>
              <a:rPr lang="ko-KR" altLang="en-US" sz="2400" dirty="0" smtClean="0">
                <a:latin typeface="나눔스퀘어라운드 Bold" pitchFamily="50" charset="-127"/>
                <a:ea typeface="나눔스퀘어라운드 Bold" pitchFamily="50" charset="-127"/>
              </a:rPr>
              <a:t>개월 단위</a:t>
            </a:r>
          </a:p>
          <a:p>
            <a:pPr marL="514350" indent="-514350">
              <a:lnSpc>
                <a:spcPct val="125000"/>
              </a:lnSpc>
              <a:buFont typeface="Arial" pitchFamily="34" charset="0"/>
              <a:buAutoNum type="arabicPeriod"/>
            </a:pPr>
            <a:r>
              <a:rPr lang="ko-KR" altLang="en-US" sz="2800" dirty="0" smtClean="0">
                <a:latin typeface="나눔스퀘어라운드 Bold" pitchFamily="50" charset="-127"/>
                <a:ea typeface="나눔스퀘어라운드 Bold" pitchFamily="50" charset="-127"/>
              </a:rPr>
              <a:t>학생</a:t>
            </a:r>
            <a:r>
              <a:rPr lang="en-US" altLang="ko-KR" sz="2400" dirty="0" smtClean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2400" dirty="0" smtClean="0">
                <a:latin typeface="나눔스퀘어라운드 Bold" pitchFamily="50" charset="-127"/>
                <a:ea typeface="나눔스퀘어라운드 Bold" pitchFamily="50" charset="-127"/>
              </a:rPr>
              <a:t>교육비를 지원받는 </a:t>
            </a:r>
            <a:r>
              <a:rPr lang="ko-KR" altLang="en-US" sz="2400" dirty="0">
                <a:latin typeface="나눔스퀘어라운드 Bold" pitchFamily="50" charset="-127"/>
                <a:ea typeface="나눔스퀘어라운드 Bold" pitchFamily="50" charset="-127"/>
              </a:rPr>
              <a:t>자격의 학생을 </a:t>
            </a:r>
            <a:r>
              <a:rPr lang="ko-KR" altLang="en-US" sz="2400" dirty="0" smtClean="0">
                <a:latin typeface="나눔스퀘어라운드 Bold" pitchFamily="50" charset="-127"/>
                <a:ea typeface="나눔스퀘어라운드 Bold" pitchFamily="50" charset="-127"/>
              </a:rPr>
              <a:t>말함</a:t>
            </a:r>
            <a:r>
              <a:rPr lang="en-US" altLang="ko-KR" sz="1800" dirty="0" smtClean="0">
                <a:latin typeface="나눔스퀘어라운드 Bold" pitchFamily="50" charset="-127"/>
                <a:ea typeface="나눔스퀘어라운드 Bold" pitchFamily="50" charset="-127"/>
              </a:rPr>
              <a:t>(</a:t>
            </a:r>
            <a:r>
              <a:rPr lang="ko-KR" altLang="en-US" sz="1800" dirty="0" smtClean="0">
                <a:latin typeface="나눔스퀘어라운드 Bold" pitchFamily="50" charset="-127"/>
                <a:ea typeface="나눔스퀘어라운드 Bold" pitchFamily="50" charset="-127"/>
              </a:rPr>
              <a:t>기초 </a:t>
            </a:r>
            <a:r>
              <a:rPr lang="ko-KR" altLang="en-US" sz="1800" dirty="0" err="1" smtClean="0">
                <a:latin typeface="나눔스퀘어라운드 Bold" pitchFamily="50" charset="-127"/>
                <a:ea typeface="나눔스퀘어라운드 Bold" pitchFamily="50" charset="-127"/>
              </a:rPr>
              <a:t>수급자</a:t>
            </a:r>
            <a:r>
              <a:rPr lang="en-US" altLang="ko-KR" sz="1800" dirty="0" smtClean="0">
                <a:latin typeface="나눔스퀘어라운드 Bold" pitchFamily="50" charset="-127"/>
                <a:ea typeface="나눔스퀘어라운드 Bold" pitchFamily="50" charset="-127"/>
              </a:rPr>
              <a:t>, </a:t>
            </a:r>
            <a:r>
              <a:rPr lang="ko-KR" altLang="en-US" sz="1800" dirty="0" err="1" smtClean="0">
                <a:latin typeface="나눔스퀘어라운드 Bold" pitchFamily="50" charset="-127"/>
                <a:ea typeface="나눔스퀘어라운드 Bold" pitchFamily="50" charset="-127"/>
              </a:rPr>
              <a:t>차상위</a:t>
            </a:r>
            <a:r>
              <a:rPr lang="ko-KR" altLang="en-US" sz="1800" dirty="0" smtClean="0">
                <a:latin typeface="나눔스퀘어라운드 Bold" pitchFamily="50" charset="-127"/>
                <a:ea typeface="나눔스퀘어라운드 Bold" pitchFamily="50" charset="-127"/>
              </a:rPr>
              <a:t> 본인 부담</a:t>
            </a:r>
            <a:r>
              <a:rPr lang="en-US" altLang="ko-KR" sz="1800" dirty="0" smtClean="0">
                <a:latin typeface="나눔스퀘어라운드 Bold" pitchFamily="50" charset="-127"/>
                <a:ea typeface="나눔스퀘어라운드 Bold" pitchFamily="50" charset="-127"/>
              </a:rPr>
              <a:t>, </a:t>
            </a:r>
            <a:r>
              <a:rPr lang="ko-KR" altLang="en-US" sz="1800" dirty="0" err="1" smtClean="0">
                <a:latin typeface="나눔스퀘어라운드 Bold" pitchFamily="50" charset="-127"/>
                <a:ea typeface="나눔스퀘어라운드 Bold" pitchFamily="50" charset="-127"/>
              </a:rPr>
              <a:t>한부모가족</a:t>
            </a:r>
            <a:r>
              <a:rPr lang="en-US" altLang="ko-KR" sz="1800" dirty="0" smtClean="0">
                <a:latin typeface="나눔스퀘어라운드 Bold" pitchFamily="50" charset="-127"/>
                <a:ea typeface="나눔스퀘어라운드 Bold" pitchFamily="50" charset="-127"/>
              </a:rPr>
              <a:t>, </a:t>
            </a:r>
            <a:r>
              <a:rPr lang="ko-KR" altLang="en-US" sz="1800" dirty="0" smtClean="0">
                <a:latin typeface="나눔스퀘어라운드 Bold" pitchFamily="50" charset="-127"/>
                <a:ea typeface="나눔스퀘어라운드 Bold" pitchFamily="50" charset="-127"/>
              </a:rPr>
              <a:t>기타</a:t>
            </a:r>
            <a:r>
              <a:rPr lang="en-US" altLang="ko-KR" sz="1800" dirty="0" smtClean="0">
                <a:latin typeface="나눔스퀘어라운드 Bold" pitchFamily="50" charset="-127"/>
                <a:ea typeface="나눔스퀘어라운드 Bold" pitchFamily="50" charset="-127"/>
              </a:rPr>
              <a:t>(</a:t>
            </a:r>
            <a:r>
              <a:rPr lang="ko-KR" altLang="en-US" sz="1800" dirty="0" smtClean="0">
                <a:latin typeface="나눔스퀘어라운드 Bold" pitchFamily="50" charset="-127"/>
                <a:ea typeface="나눔스퀘어라운드 Bold" pitchFamily="50" charset="-127"/>
              </a:rPr>
              <a:t>소득수준조사대상자</a:t>
            </a:r>
            <a:r>
              <a:rPr lang="en-US" altLang="ko-KR" sz="1800" dirty="0" smtClean="0">
                <a:latin typeface="나눔스퀘어라운드 Bold" pitchFamily="50" charset="-127"/>
                <a:ea typeface="나눔스퀘어라운드 Bold" pitchFamily="50" charset="-127"/>
              </a:rPr>
              <a:t>),</a:t>
            </a:r>
            <a:r>
              <a:rPr lang="ko-KR" altLang="en-US" sz="1800" dirty="0" err="1" smtClean="0">
                <a:latin typeface="나눔스퀘어라운드 Bold" pitchFamily="50" charset="-127"/>
                <a:ea typeface="나눔스퀘어라운드 Bold" pitchFamily="50" charset="-127"/>
              </a:rPr>
              <a:t>차상위</a:t>
            </a:r>
            <a:r>
              <a:rPr lang="ko-KR" altLang="en-US" sz="1800" dirty="0" smtClean="0">
                <a:latin typeface="나눔스퀘어라운드 Bold" pitchFamily="50" charset="-127"/>
                <a:ea typeface="나눔스퀘어라운드 Bold" pitchFamily="50" charset="-127"/>
              </a:rPr>
              <a:t> 계층확인</a:t>
            </a:r>
            <a:r>
              <a:rPr lang="en-US" altLang="ko-KR" sz="1800" dirty="0" smtClean="0">
                <a:latin typeface="나눔스퀘어라운드 Bold" pitchFamily="50" charset="-127"/>
                <a:ea typeface="나눔스퀘어라운드 Bold" pitchFamily="50" charset="-127"/>
              </a:rPr>
              <a:t>, </a:t>
            </a:r>
            <a:r>
              <a:rPr lang="ko-KR" altLang="en-US" sz="1800" dirty="0" err="1" smtClean="0">
                <a:latin typeface="나눔스퀘어라운드 Bold" pitchFamily="50" charset="-127"/>
                <a:ea typeface="나눔스퀘어라운드 Bold" pitchFamily="50" charset="-127"/>
              </a:rPr>
              <a:t>차상위</a:t>
            </a:r>
            <a:r>
              <a:rPr lang="ko-KR" altLang="en-US" sz="1800" dirty="0" smtClean="0">
                <a:latin typeface="나눔스퀘어라운드 Bold" pitchFamily="50" charset="-127"/>
                <a:ea typeface="나눔스퀘어라운드 Bold" pitchFamily="50" charset="-127"/>
              </a:rPr>
              <a:t> 장애수당</a:t>
            </a:r>
            <a:r>
              <a:rPr lang="en-US" altLang="ko-KR" sz="1800" dirty="0" smtClean="0">
                <a:latin typeface="나눔스퀘어라운드 Bold" pitchFamily="50" charset="-127"/>
                <a:ea typeface="나눔스퀘어라운드 Bold" pitchFamily="50" charset="-127"/>
              </a:rPr>
              <a:t>, </a:t>
            </a:r>
            <a:r>
              <a:rPr lang="ko-KR" altLang="en-US" sz="1800" dirty="0" err="1" smtClean="0">
                <a:latin typeface="나눔스퀘어라운드 Bold" pitchFamily="50" charset="-127"/>
                <a:ea typeface="나눔스퀘어라운드 Bold" pitchFamily="50" charset="-127"/>
              </a:rPr>
              <a:t>차상위</a:t>
            </a:r>
            <a:r>
              <a:rPr lang="ko-KR" altLang="en-US" sz="1800" dirty="0" smtClean="0">
                <a:latin typeface="나눔스퀘어라운드 Bold" pitchFamily="50" charset="-127"/>
                <a:ea typeface="나눔스퀘어라운드 Bold" pitchFamily="50" charset="-127"/>
              </a:rPr>
              <a:t> 자활</a:t>
            </a:r>
            <a:r>
              <a:rPr lang="en-US" altLang="ko-KR" sz="1800" dirty="0" smtClean="0">
                <a:latin typeface="나눔스퀘어라운드 Bold" pitchFamily="50" charset="-127"/>
                <a:ea typeface="나눔스퀘어라운드 Bold" pitchFamily="50" charset="-127"/>
              </a:rPr>
              <a:t>, </a:t>
            </a:r>
            <a:r>
              <a:rPr lang="ko-KR" altLang="en-US" sz="1800" dirty="0" err="1" smtClean="0">
                <a:latin typeface="나눔스퀘어라운드 Bold" pitchFamily="50" charset="-127"/>
                <a:ea typeface="나눔스퀘어라운드 Bold" pitchFamily="50" charset="-127"/>
              </a:rPr>
              <a:t>차상위</a:t>
            </a:r>
            <a:r>
              <a:rPr lang="ko-KR" altLang="en-US" sz="1800" dirty="0" smtClean="0">
                <a:latin typeface="나눔스퀘어라운드 Bold" pitchFamily="50" charset="-127"/>
                <a:ea typeface="나눔스퀘어라운드 Bold" pitchFamily="50" charset="-127"/>
              </a:rPr>
              <a:t> 장애연금</a:t>
            </a:r>
            <a:r>
              <a:rPr lang="en-US" altLang="ko-KR" sz="1800" dirty="0" smtClean="0">
                <a:latin typeface="나눔스퀘어라운드 Bold" pitchFamily="50" charset="-127"/>
                <a:ea typeface="나눔스퀘어라운드 Bold" pitchFamily="50" charset="-127"/>
              </a:rPr>
              <a:t>) </a:t>
            </a:r>
          </a:p>
          <a:p>
            <a:pPr marL="514350" indent="-514350">
              <a:lnSpc>
                <a:spcPct val="125000"/>
              </a:lnSpc>
              <a:buFont typeface="Arial" pitchFamily="34" charset="0"/>
              <a:buAutoNum type="arabicPeriod"/>
            </a:pPr>
            <a:r>
              <a:rPr lang="ko-KR" altLang="en-US" sz="2800" dirty="0" smtClean="0">
                <a:latin typeface="나눔스퀘어라운드 Bold" pitchFamily="50" charset="-127"/>
                <a:ea typeface="나눔스퀘어라운드 Bold" pitchFamily="50" charset="-127"/>
              </a:rPr>
              <a:t>자유수강지원금</a:t>
            </a:r>
            <a:r>
              <a:rPr lang="en-US" altLang="ko-KR" sz="2400" dirty="0" smtClean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2400" dirty="0" smtClean="0">
                <a:latin typeface="나눔스퀘어라운드 Bold" pitchFamily="50" charset="-127"/>
                <a:ea typeface="나눔스퀘어라운드 Bold" pitchFamily="50" charset="-127"/>
              </a:rPr>
              <a:t>연간 </a:t>
            </a:r>
            <a:r>
              <a:rPr lang="en-US" altLang="ko-KR" sz="2400" dirty="0" smtClean="0">
                <a:latin typeface="나눔스퀘어라운드 Bold" pitchFamily="50" charset="-127"/>
                <a:ea typeface="나눔스퀘어라운드 Bold" pitchFamily="50" charset="-127"/>
              </a:rPr>
              <a:t>60</a:t>
            </a:r>
            <a:r>
              <a:rPr lang="ko-KR" altLang="en-US" sz="2400" dirty="0" smtClean="0">
                <a:latin typeface="나눔스퀘어라운드 Bold" pitchFamily="50" charset="-127"/>
                <a:ea typeface="나눔스퀘어라운드 Bold" pitchFamily="50" charset="-127"/>
              </a:rPr>
              <a:t>만원 지원</a:t>
            </a:r>
            <a:endParaRPr lang="en-US" altLang="ko-KR" sz="24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en-US" altLang="ko-KR" sz="1800" dirty="0" smtClean="0">
                <a:latin typeface="나눔스퀘어라운드 Bold" pitchFamily="50" charset="-127"/>
                <a:ea typeface="나눔스퀘어라운드 Bold" pitchFamily="50" charset="-127"/>
              </a:rPr>
              <a:t>        (</a:t>
            </a:r>
            <a:r>
              <a:rPr lang="ko-KR" altLang="en-US" sz="1800" dirty="0" smtClean="0">
                <a:latin typeface="나눔스퀘어라운드 Bold" pitchFamily="50" charset="-127"/>
                <a:ea typeface="나눔스퀘어라운드 Bold" pitchFamily="50" charset="-127"/>
              </a:rPr>
              <a:t>방과후학교 수강료</a:t>
            </a:r>
            <a:r>
              <a:rPr lang="en-US" altLang="ko-KR" sz="1800" dirty="0" smtClean="0">
                <a:latin typeface="나눔스퀘어라운드 Bold" pitchFamily="50" charset="-127"/>
                <a:ea typeface="나눔스퀘어라운드 Bold" pitchFamily="50" charset="-127"/>
              </a:rPr>
              <a:t>, </a:t>
            </a:r>
            <a:r>
              <a:rPr lang="ko-KR" altLang="en-US" sz="1800" dirty="0" smtClean="0">
                <a:latin typeface="나눔스퀘어라운드 Bold" pitchFamily="50" charset="-127"/>
                <a:ea typeface="나눔스퀘어라운드 Bold" pitchFamily="50" charset="-127"/>
              </a:rPr>
              <a:t>교재비</a:t>
            </a:r>
            <a:r>
              <a:rPr lang="en-US" altLang="ko-KR" sz="1800" dirty="0" smtClean="0">
                <a:latin typeface="나눔스퀘어라운드 Bold" pitchFamily="50" charset="-127"/>
                <a:ea typeface="나눔스퀘어라운드 Bold" pitchFamily="50" charset="-127"/>
              </a:rPr>
              <a:t>, </a:t>
            </a:r>
            <a:r>
              <a:rPr lang="ko-KR" altLang="en-US" sz="1800" dirty="0" smtClean="0">
                <a:latin typeface="나눔스퀘어라운드 Bold" pitchFamily="50" charset="-127"/>
                <a:ea typeface="나눔스퀘어라운드 Bold" pitchFamily="50" charset="-127"/>
              </a:rPr>
              <a:t>재료비로 사용할 수 있음</a:t>
            </a:r>
            <a:r>
              <a:rPr lang="en-US" altLang="ko-KR" sz="1800" dirty="0" smtClean="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</a:p>
          <a:p>
            <a:pPr marL="514350" indent="-514350">
              <a:lnSpc>
                <a:spcPct val="125000"/>
              </a:lnSpc>
              <a:buFont typeface="Arial" pitchFamily="34" charset="0"/>
              <a:buAutoNum type="arabicPeriod"/>
            </a:pP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75893">
            <a:off x="345510" y="965806"/>
            <a:ext cx="657566" cy="493175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17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19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2796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65212" y="1124080"/>
            <a:ext cx="1306488" cy="1177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요구사</a:t>
            </a:r>
            <a:r>
              <a:rPr lang="ko-KR" altLang="en-US" dirty="0">
                <a:latin typeface="나눔스퀘어라운드 Bold" pitchFamily="50" charset="-127"/>
                <a:ea typeface="나눔스퀘어라운드 Bold" pitchFamily="50" charset="-127"/>
              </a:rPr>
              <a:t>항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2195736" y="699542"/>
            <a:ext cx="6419056" cy="42124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ko-KR" altLang="en-US" sz="2600" dirty="0">
                <a:latin typeface="나눔스퀘어라운드 Bold" pitchFamily="50" charset="-127"/>
                <a:ea typeface="나눔스퀘어라운드 Bold" pitchFamily="50" charset="-127"/>
              </a:rPr>
              <a:t>교육비 지원 대상학생의 정보 등록</a:t>
            </a:r>
            <a:endParaRPr lang="en-US" altLang="ko-KR" sz="26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전입학생 </a:t>
            </a:r>
            <a:r>
              <a:rPr lang="ko-KR" altLang="en-US" sz="2600" dirty="0">
                <a:latin typeface="나눔스퀘어라운드 Bold" pitchFamily="50" charset="-127"/>
                <a:ea typeface="나눔스퀘어라운드 Bold" pitchFamily="50" charset="-127"/>
              </a:rPr>
              <a:t>추가 등록 가능</a:t>
            </a:r>
            <a:endParaRPr lang="en-US" altLang="ko-KR" sz="26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등록한 학생의 잔액 바로 확인가능</a:t>
            </a:r>
            <a:endParaRPr lang="en-US" altLang="ko-KR" sz="26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학생 이름으로 검색 가능</a:t>
            </a:r>
            <a:endParaRPr lang="en-US" altLang="ko-KR" sz="26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방과후학교에서 개설된 강좌 등록</a:t>
            </a:r>
            <a:endParaRPr lang="en-US" altLang="ko-KR" sz="26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강좌 등록</a:t>
            </a:r>
            <a:r>
              <a:rPr lang="en-US" altLang="ko-KR" sz="2600" dirty="0" smtClean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2600" dirty="0" err="1" smtClean="0">
                <a:latin typeface="나눔스퀘어라운드 Bold" pitchFamily="50" charset="-127"/>
                <a:ea typeface="나눔스퀘어라운드 Bold" pitchFamily="50" charset="-127"/>
              </a:rPr>
              <a:t>강좌명</a:t>
            </a:r>
            <a:r>
              <a:rPr lang="en-US" altLang="ko-KR" sz="2600" dirty="0" smtClean="0">
                <a:latin typeface="나눔스퀘어라운드 Bold" pitchFamily="50" charset="-127"/>
                <a:ea typeface="나눔스퀘어라운드 Bold" pitchFamily="50" charset="-127"/>
              </a:rPr>
              <a:t>, </a:t>
            </a:r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수강료</a:t>
            </a:r>
            <a:r>
              <a:rPr lang="en-US" altLang="ko-KR" sz="2600" dirty="0" smtClean="0">
                <a:latin typeface="나눔스퀘어라운드 Bold" pitchFamily="50" charset="-127"/>
                <a:ea typeface="나눔스퀘어라운드 Bold" pitchFamily="50" charset="-127"/>
              </a:rPr>
              <a:t>, </a:t>
            </a:r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재료비</a:t>
            </a:r>
            <a:r>
              <a:rPr lang="en-US" altLang="ko-KR" sz="2600" dirty="0" smtClean="0">
                <a:latin typeface="나눔스퀘어라운드 Bold" pitchFamily="50" charset="-127"/>
                <a:ea typeface="나눔스퀘어라운드 Bold" pitchFamily="50" charset="-127"/>
              </a:rPr>
              <a:t>, </a:t>
            </a:r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교재비</a:t>
            </a:r>
            <a:r>
              <a:rPr lang="en-US" altLang="ko-KR" sz="2600" dirty="0" smtClean="0">
                <a:latin typeface="나눔스퀘어라운드 Bold" pitchFamily="50" charset="-127"/>
                <a:ea typeface="나눔스퀘어라운드 Bold" pitchFamily="50" charset="-127"/>
              </a:rPr>
              <a:t>, </a:t>
            </a:r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수업 주수</a:t>
            </a:r>
            <a:r>
              <a:rPr lang="en-US" altLang="ko-KR" sz="2600" dirty="0" smtClean="0">
                <a:latin typeface="나눔스퀘어라운드 Bold" pitchFamily="50" charset="-127"/>
                <a:ea typeface="나눔스퀘어라운드 Bold" pitchFamily="50" charset="-127"/>
              </a:rPr>
              <a:t>, </a:t>
            </a:r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시작과 종료일</a:t>
            </a:r>
            <a:endParaRPr lang="en-US" altLang="ko-KR" sz="26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지원 대상 학생의 강좌 신청</a:t>
            </a:r>
            <a:endParaRPr lang="en-US" altLang="ko-KR" sz="26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0" indent="0">
              <a:buNone/>
            </a:pPr>
            <a:endParaRPr lang="ko-KR" altLang="en-US" sz="26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16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18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0445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2195736" y="699542"/>
            <a:ext cx="6419056" cy="42124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8"/>
            </a:pPr>
            <a:r>
              <a:rPr lang="ko-KR" altLang="en-US" sz="2600" dirty="0">
                <a:latin typeface="나눔스퀘어라운드 Bold" pitchFamily="50" charset="-127"/>
                <a:ea typeface="나눔스퀘어라운드 Bold" pitchFamily="50" charset="-127"/>
              </a:rPr>
              <a:t> 지원금이 부족한 경우 남은 지원금까지만 사용</a:t>
            </a:r>
            <a:r>
              <a:rPr lang="en-US" altLang="ko-KR" sz="2600" dirty="0">
                <a:latin typeface="나눔스퀘어라운드 Bold" pitchFamily="50" charset="-127"/>
                <a:ea typeface="나눔스퀘어라운드 Bold" pitchFamily="50" charset="-127"/>
              </a:rPr>
              <a:t>, </a:t>
            </a:r>
            <a:r>
              <a:rPr lang="ko-KR" altLang="en-US" sz="2600" dirty="0">
                <a:latin typeface="나눔스퀘어라운드 Bold" pitchFamily="50" charset="-127"/>
                <a:ea typeface="나눔스퀘어라운드 Bold" pitchFamily="50" charset="-127"/>
              </a:rPr>
              <a:t>나머지는 </a:t>
            </a:r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수익자</a:t>
            </a:r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(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본인</a:t>
            </a:r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부담</a:t>
            </a:r>
            <a:endParaRPr lang="en-US" altLang="ko-KR" sz="26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514350" indent="-514350">
              <a:buFont typeface="+mj-lt"/>
              <a:buAutoNum type="arabicPeriod" startAt="8"/>
            </a:pPr>
            <a:r>
              <a:rPr lang="ko-KR" altLang="en-US" sz="2600" dirty="0" err="1" smtClean="0">
                <a:latin typeface="나눔스퀘어라운드 Bold" pitchFamily="50" charset="-127"/>
                <a:ea typeface="나눔스퀘어라운드 Bold" pitchFamily="50" charset="-127"/>
              </a:rPr>
              <a:t>강좌별</a:t>
            </a:r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 자유수강인원 엑셀파일 출력</a:t>
            </a:r>
            <a:endParaRPr lang="en-US" altLang="ko-KR" sz="26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514350" indent="-514350">
              <a:buFont typeface="+mj-lt"/>
              <a:buAutoNum type="arabicPeriod" startAt="8"/>
            </a:pPr>
            <a:r>
              <a:rPr lang="en-US" altLang="ko-KR" sz="2600" dirty="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ko-KR" altLang="en-US" sz="2600" dirty="0" err="1" smtClean="0">
                <a:latin typeface="나눔스퀘어라운드 Bold" pitchFamily="50" charset="-127"/>
                <a:ea typeface="나눔스퀘어라운드 Bold" pitchFamily="50" charset="-127"/>
              </a:rPr>
              <a:t>학생별</a:t>
            </a:r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 지원금 </a:t>
            </a:r>
            <a:r>
              <a:rPr lang="ko-KR" altLang="en-US" sz="2600" dirty="0" err="1" smtClean="0">
                <a:latin typeface="나눔스퀘어라운드 Bold" pitchFamily="50" charset="-127"/>
                <a:ea typeface="나눔스퀘어라운드 Bold" pitchFamily="50" charset="-127"/>
              </a:rPr>
              <a:t>사용액과</a:t>
            </a:r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 잔액 출력가능</a:t>
            </a:r>
            <a:endParaRPr lang="en-US" altLang="ko-KR" sz="26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514350" indent="-514350">
              <a:buFont typeface="+mj-lt"/>
              <a:buAutoNum type="arabicPeriod" startAt="8"/>
            </a:pPr>
            <a:r>
              <a:rPr lang="en-US" altLang="ko-KR" sz="2600" dirty="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교육청 보고용 </a:t>
            </a:r>
            <a:r>
              <a:rPr lang="ko-KR" altLang="en-US" sz="2600" dirty="0" err="1" smtClean="0">
                <a:latin typeface="나눔스퀘어라운드 Bold" pitchFamily="50" charset="-127"/>
                <a:ea typeface="나눔스퀘어라운드 Bold" pitchFamily="50" charset="-127"/>
              </a:rPr>
              <a:t>자유수강권</a:t>
            </a:r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 운영현황</a:t>
            </a:r>
            <a:endParaRPr lang="en-US" altLang="ko-KR" sz="26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914400" lvl="1" indent="-514350">
              <a:buFont typeface="Arial" pitchFamily="34" charset="0"/>
              <a:buChar char="•"/>
            </a:pPr>
            <a:r>
              <a:rPr lang="ko-KR" altLang="en-US" sz="2000" dirty="0" err="1" smtClean="0">
                <a:latin typeface="나눔스퀘어라운드 Bold" pitchFamily="50" charset="-127"/>
                <a:ea typeface="나눔스퀘어라운드 Bold" pitchFamily="50" charset="-127"/>
              </a:rPr>
              <a:t>확정자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 현황 </a:t>
            </a:r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(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가구자격 별 인원</a:t>
            </a:r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</a:p>
          <a:p>
            <a:pPr marL="914400" lvl="1" indent="-514350">
              <a:buFont typeface="Arial" pitchFamily="34" charset="0"/>
              <a:buChar char="•"/>
            </a:pP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월별 지원실적 </a:t>
            </a:r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(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 월 별</a:t>
            </a:r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,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 가구자격 별 </a:t>
            </a:r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	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사용인원과     </a:t>
            </a:r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		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사용금액 계산</a:t>
            </a:r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</a:p>
          <a:p>
            <a:pPr marL="914400" lvl="1" indent="-514350">
              <a:buFont typeface="Arial" pitchFamily="34" charset="0"/>
              <a:buChar char="•"/>
            </a:pP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회수대장 </a:t>
            </a:r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(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학생 별</a:t>
            </a:r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,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 월 별 사용 금액 계산</a:t>
            </a:r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endParaRPr lang="ko-KR" altLang="en-US" sz="20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10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12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제목 1"/>
          <p:cNvSpPr txBox="1">
            <a:spLocks/>
          </p:cNvSpPr>
          <p:nvPr/>
        </p:nvSpPr>
        <p:spPr>
          <a:xfrm>
            <a:off x="565212" y="1124080"/>
            <a:ext cx="1306488" cy="1177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요구사</a:t>
            </a:r>
            <a:r>
              <a:rPr lang="ko-KR" altLang="en-US" dirty="0">
                <a:latin typeface="나눔스퀘어라운드 Bold" pitchFamily="50" charset="-127"/>
                <a:ea typeface="나눔스퀘어라운드 Bold" pitchFamily="50" charset="-127"/>
              </a:rPr>
              <a:t>항</a:t>
            </a:r>
          </a:p>
        </p:txBody>
      </p:sp>
    </p:spTree>
    <p:extLst>
      <p:ext uri="{BB962C8B-B14F-4D97-AF65-F5344CB8AC3E}">
        <p14:creationId xmlns:p14="http://schemas.microsoft.com/office/powerpoint/2010/main" val="95078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65212" y="1169085"/>
            <a:ext cx="1306488" cy="1177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개발 환경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2248398" y="429512"/>
            <a:ext cx="6644081" cy="42124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운영체제</a:t>
            </a:r>
            <a:r>
              <a:rPr lang="en-US" altLang="ko-KR" sz="2600" dirty="0" smtClean="0">
                <a:latin typeface="나눔스퀘어라운드 Bold" pitchFamily="50" charset="-127"/>
                <a:ea typeface="나눔스퀘어라운드 Bold" pitchFamily="50" charset="-127"/>
              </a:rPr>
              <a:t>: Windows  7 Professional K 			64bit</a:t>
            </a:r>
          </a:p>
          <a:p>
            <a:r>
              <a:rPr lang="en-US" altLang="ko-KR" sz="2600" dirty="0" smtClean="0">
                <a:latin typeface="나눔스퀘어라운드 Bold" pitchFamily="50" charset="-127"/>
                <a:ea typeface="나눔스퀘어라운드 Bold" pitchFamily="50" charset="-127"/>
              </a:rPr>
              <a:t>DBMS: Oracle 11g 11.2.0</a:t>
            </a:r>
          </a:p>
          <a:p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개발도구</a:t>
            </a:r>
            <a:r>
              <a:rPr lang="en-US" altLang="ko-KR" sz="2600" dirty="0" smtClean="0">
                <a:latin typeface="나눔스퀘어라운드 Bold" pitchFamily="50" charset="-127"/>
                <a:ea typeface="나눔스퀘어라운드 Bold" pitchFamily="50" charset="-127"/>
              </a:rPr>
              <a:t>: Eclipse java oxygen,  SQL developer 18.2.0</a:t>
            </a:r>
          </a:p>
          <a:p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설계 툴</a:t>
            </a:r>
            <a:r>
              <a:rPr lang="en-US" altLang="ko-KR" sz="2600" dirty="0" smtClean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en-US" altLang="ko-KR" sz="2600" dirty="0" err="1" smtClean="0">
                <a:latin typeface="나눔스퀘어라운드 Bold" pitchFamily="50" charset="-127"/>
                <a:ea typeface="나눔스퀘어라운드 Bold" pitchFamily="50" charset="-127"/>
              </a:rPr>
              <a:t>ERWin</a:t>
            </a:r>
            <a:endParaRPr lang="en-US" altLang="ko-KR" sz="26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2600" dirty="0" smtClean="0">
                <a:latin typeface="나눔스퀘어라운드 Bold" pitchFamily="50" charset="-127"/>
                <a:ea typeface="나눔스퀘어라운드 Bold" pitchFamily="50" charset="-127"/>
              </a:rPr>
              <a:t>JML: </a:t>
            </a:r>
            <a:r>
              <a:rPr lang="en-US" altLang="ko-KR" sz="2600" dirty="0" err="1" smtClean="0">
                <a:latin typeface="나눔스퀘어라운드 Bold" pitchFamily="50" charset="-127"/>
                <a:ea typeface="나눔스퀘어라운드 Bold" pitchFamily="50" charset="-127"/>
              </a:rPr>
              <a:t>StarUML</a:t>
            </a:r>
            <a:endParaRPr lang="en-US" altLang="ko-KR" sz="26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개발 언어</a:t>
            </a:r>
            <a:r>
              <a:rPr lang="en-US" altLang="ko-KR" sz="2600" dirty="0" smtClean="0">
                <a:latin typeface="나눔스퀘어라운드 Bold" pitchFamily="50" charset="-127"/>
                <a:ea typeface="나눔스퀘어라운드 Bold" pitchFamily="50" charset="-127"/>
              </a:rPr>
              <a:t>: Java 8, FX</a:t>
            </a:r>
          </a:p>
          <a:p>
            <a:r>
              <a:rPr lang="en-US" altLang="ko-KR" sz="2600" dirty="0" smtClean="0">
                <a:latin typeface="나눔스퀘어라운드 Bold" pitchFamily="50" charset="-127"/>
                <a:ea typeface="나눔스퀘어라운드 Bold" pitchFamily="50" charset="-127"/>
              </a:rPr>
              <a:t>View Tool : Java FX Scene Builder 2.0</a:t>
            </a:r>
            <a:endParaRPr lang="ko-KR" altLang="en-US" sz="26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15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17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3102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1620</TotalTime>
  <Words>674</Words>
  <Application>Microsoft Office PowerPoint</Application>
  <PresentationFormat>화면 슬라이드 쇼(16:9)</PresentationFormat>
  <Paragraphs>240</Paragraphs>
  <Slides>37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38" baseType="lpstr">
      <vt:lpstr>Office 테마</vt:lpstr>
      <vt:lpstr>신현초 방과후학교  자유수강 관리 프로그램</vt:lpstr>
      <vt:lpstr>순서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alfo8-23</dc:creator>
  <cp:lastModifiedBy>ellinstar</cp:lastModifiedBy>
  <cp:revision>90</cp:revision>
  <dcterms:created xsi:type="dcterms:W3CDTF">2018-08-22T00:26:10Z</dcterms:created>
  <dcterms:modified xsi:type="dcterms:W3CDTF">2019-01-17T05:56:59Z</dcterms:modified>
</cp:coreProperties>
</file>